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69" r:id="rId4"/>
    <p:sldId id="258" r:id="rId5"/>
    <p:sldId id="287" r:id="rId6"/>
    <p:sldId id="288" r:id="rId7"/>
    <p:sldId id="298" r:id="rId8"/>
    <p:sldId id="265" r:id="rId9"/>
    <p:sldId id="268" r:id="rId10"/>
    <p:sldId id="272" r:id="rId11"/>
    <p:sldId id="273" r:id="rId12"/>
    <p:sldId id="289" r:id="rId13"/>
    <p:sldId id="290" r:id="rId14"/>
    <p:sldId id="291" r:id="rId15"/>
    <p:sldId id="368" r:id="rId16"/>
    <p:sldId id="365" r:id="rId17"/>
    <p:sldId id="366" r:id="rId18"/>
    <p:sldId id="293" r:id="rId19"/>
    <p:sldId id="296" r:id="rId20"/>
    <p:sldId id="370" r:id="rId21"/>
    <p:sldId id="275" r:id="rId22"/>
    <p:sldId id="367" r:id="rId23"/>
    <p:sldId id="277" r:id="rId24"/>
    <p:sldId id="297" r:id="rId25"/>
    <p:sldId id="278" r:id="rId26"/>
    <p:sldId id="295" r:id="rId27"/>
    <p:sldId id="294" r:id="rId28"/>
    <p:sldId id="279" r:id="rId29"/>
    <p:sldId id="280" r:id="rId30"/>
    <p:sldId id="299" r:id="rId31"/>
    <p:sldId id="259" r:id="rId32"/>
    <p:sldId id="266" r:id="rId33"/>
    <p:sldId id="363" r:id="rId34"/>
    <p:sldId id="271" r:id="rId35"/>
    <p:sldId id="260" r:id="rId36"/>
    <p:sldId id="344" r:id="rId37"/>
    <p:sldId id="285" r:id="rId38"/>
    <p:sldId id="270" r:id="rId39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1"/>
    <p:restoredTop sz="77619"/>
  </p:normalViewPr>
  <p:slideViewPr>
    <p:cSldViewPr snapToGrid="0" snapToObjects="1">
      <p:cViewPr varScale="1">
        <p:scale>
          <a:sx n="98" d="100"/>
          <a:sy n="98" d="100"/>
        </p:scale>
        <p:origin x="20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tiff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tiff>
</file>

<file path=ppt/media/image2.svg>
</file>

<file path=ppt/media/image20.tiff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tiff>
</file>

<file path=ppt/media/image30.png>
</file>

<file path=ppt/media/image31.png>
</file>

<file path=ppt/media/image32.tiff>
</file>

<file path=ppt/media/image33.tiff>
</file>

<file path=ppt/media/image34.tiff>
</file>

<file path=ppt/media/image35.png>
</file>

<file path=ppt/media/image36.jpeg>
</file>

<file path=ppt/media/image37.jpeg>
</file>

<file path=ppt/media/image38.tiff>
</file>

<file path=ppt/media/image4.png>
</file>

<file path=ppt/media/image5.svg>
</file>

<file path=ppt/media/image6.png>
</file>

<file path=ppt/media/image7.sv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FF84C9-E7E9-1B44-A030-4A17DF4495AB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127E8-7B82-4540-BC86-490B281DF2EB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8495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89478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128086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573993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23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11096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24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35671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language of Kubernetes let us to use minimum working set, we do need to jump to 100s line Kubernetes configuration files. Verbs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19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L" dirty="0"/>
              <a:t>https://github.com/wojciech12/talk_what_I_would_every_dev_know/tree/master/01_app_deployment#steps-in-learning</a:t>
            </a:r>
          </a:p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988294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L" dirty="0"/>
              <a:t>conftest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55052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L" dirty="0"/>
              <a:t>conftest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15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43766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0264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42D62-604A-554F-A171-B75FA67BCE1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96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127E8-7B82-4540-BC86-490B281DF2EB}" type="slidenum">
              <a:rPr lang="en-PL" smtClean="0"/>
              <a:t>19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7704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55FF-0F3D-1D44-BF7C-05C1747CD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B85CC-FBF3-3C4B-BB4F-45A08CBD0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512D2-85B1-DF4F-A301-F80D36AB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699A7-ED64-AD4B-B3AE-5A42D704F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4B89F-E24A-9048-98FA-B1493C76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55816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CD98-9EF5-7746-8B77-CBCB8FA95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D5917-C696-A542-AE8A-121ED0BAE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53F99-7EEA-274A-A1CE-F056A5BC4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0D0C-C901-F84E-AA67-B8CA4E23F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1469B-A784-F940-AE21-41097A6FE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386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DDAEBB-7853-4D41-8623-872B1CA2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37D46-9C09-5D47-A378-650AED66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D0C01-2F9D-7242-94ED-C345F4E5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F67D1-A13C-BE4F-A29D-C0D2BE7A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93845-B584-AE43-ADAD-0D2DB697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3371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768FD-C24E-4844-B559-06BC663AB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1F579-3BC3-CD47-9AB0-BB7AA045A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4132C-8301-C04A-9B1A-23B08B31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05B95-EB03-1849-83DC-0E4031858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7E3FE-6BBD-664F-B6A0-A2CED1F78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760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4119-32CF-F443-88A5-2B53565D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0EB9C-8441-7941-B2B4-61BF3648B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7041D-F9A7-FA4F-9E65-DEB61B1E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357-32A8-AE4F-945D-6DF7E693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145E-F1A2-CA4B-BE3D-49374339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08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D3B6-6510-0C4A-AD01-94892958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59AC-CCF3-D04A-BF29-6DA882A23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C2A9E-48A8-A34C-B894-7FAD2A3FF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405FF-1AAA-414C-9DC2-7CD9F499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51713-C656-DF48-854D-0C12904B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8A7EC-515B-5B4A-849F-EC95C3A9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1586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B76C-DCBA-CB43-B712-BBF730D71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E79C3-D904-EC4F-90E5-8D553D9FE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37F93-A870-1B42-A583-2B775E90E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B31AC-44B0-3544-9614-BA98967FB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93CE7-3B59-A44F-9AEC-C9A0AD6A0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9759E0-CE0E-B544-8031-683AB08D0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8CFEA-3BDF-7144-8278-FCE0FC203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F31ABA-E9DD-4943-BFD7-E663D40B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60898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E40C-713A-E746-990D-3C42E29C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AD0B3-8AFC-E740-A340-DE2750DF3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A0E8F9-3487-8846-B1CD-2537CDC92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BA77F-3A9A-AD41-A587-A1A4FD521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885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7A6C9-A932-4543-BC5E-83F3F516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678D7-5615-7E4F-8ED7-340F30C3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A493E-037C-9745-A959-C9F50CF2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175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B2130-D961-104C-94CC-6E94477C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18061-0848-5043-AA65-43DA029F7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F569A-CE67-AD4A-A468-573E3E204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AC72A-97B6-9443-9177-31906B387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2373E-4740-454B-832F-BA93CF1E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BE550-30B9-3E49-A123-80B8D4A2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26476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355F7-9ADC-2943-9561-FBAC255F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7BCC-06E7-7647-97BE-97F5FA812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E8BD4-41FE-1D44-940C-01C4139B8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E1708-A03D-AB41-BF6D-F391F4EFF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D640C-78DF-9945-8CBA-9122FB6E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C6E9F-10F9-DB4A-8C1F-3982CB3EF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1895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4CE32B-0812-7A42-8C90-3CAE7E540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8C9C-7B30-2D4D-8D95-EF90CFF5F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7EA2B-E28C-EB40-A660-3A68FB031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D9A5-9256-5E4C-8AEB-3A79AD53812F}" type="datetimeFigureOut">
              <a:rPr lang="en-PL" smtClean="0"/>
              <a:t>24/05/2021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D682D-9EE7-D441-A070-21DE31B14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509A0-DF95-8341-A211-0D229D4FA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A798C-DE2C-454D-AAFF-3FF6ED8D62E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7856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hyperlink" Target="https://github.com/uber-go/zap" TargetMode="External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sv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hyperlink" Target="https://github.com/sirupsen/logrus" TargetMode="External"/><Relationship Id="rId9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hyperlink" Target="https://upload.wikimedia.org/wikipedia/commons/3/3a/OODA.Boyd.svg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46CA8-4492-7F42-A6EC-4CDAAF2B95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l-PL" b="1" dirty="0"/>
              <a:t>Co każdy programista powinien wiedzieć budując serwis dla </a:t>
            </a:r>
            <a:r>
              <a:rPr lang="pl-PL" b="1" dirty="0" err="1"/>
              <a:t>Kubernetesa</a:t>
            </a:r>
            <a:r>
              <a:rPr lang="pl-PL" b="1" dirty="0"/>
              <a:t>?</a:t>
            </a:r>
            <a:endParaRPr lang="pl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0CC25-509C-F842-8190-9CFC390D2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176625"/>
            <a:ext cx="9144000" cy="646386"/>
          </a:xfrm>
        </p:spPr>
        <p:txBody>
          <a:bodyPr>
            <a:normAutofit fontScale="62500" lnSpcReduction="20000"/>
          </a:bodyPr>
          <a:lstStyle/>
          <a:p>
            <a:r>
              <a:rPr lang="en-PL" dirty="0"/>
              <a:t>Wojciech Barczyński</a:t>
            </a:r>
            <a:br>
              <a:rPr lang="en-PL" dirty="0"/>
            </a:br>
            <a:r>
              <a:rPr lang="en-PL" dirty="0"/>
              <a:t>Director of Infrastructure</a:t>
            </a:r>
            <a:br>
              <a:rPr lang="en-PL" dirty="0"/>
            </a:br>
            <a:endParaRPr lang="en-PL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6308C32-75EA-CD49-B9F3-5EE426A313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0924" y="5823011"/>
            <a:ext cx="1870152" cy="87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7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8AE45-3B88-A14D-ADA8-C24584DC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Jak generować manifest Kubernetesa?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78558-8E4B-4645-B7EF-3AA4BFE77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19042" cy="3818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V1: </a:t>
            </a:r>
          </a:p>
          <a:p>
            <a:pPr marL="514350" indent="-514350">
              <a:buAutoNum type="arabicPeriod"/>
            </a:pPr>
            <a:r>
              <a:rPr lang="pl-PL" dirty="0"/>
              <a:t>Minimalny </a:t>
            </a:r>
            <a:r>
              <a:rPr lang="pl-PL" dirty="0" err="1"/>
              <a:t>template</a:t>
            </a:r>
            <a:r>
              <a:rPr lang="pl-PL" dirty="0"/>
              <a:t> YAGNI</a:t>
            </a:r>
          </a:p>
          <a:p>
            <a:pPr marL="514350" indent="-514350">
              <a:buAutoNum type="arabicPeriod"/>
            </a:pPr>
            <a:r>
              <a:rPr lang="pl-PL" dirty="0"/>
              <a:t>Generowany manifest K8S aplikowany bezpośrednio na klaster</a:t>
            </a:r>
            <a:br>
              <a:rPr lang="pl-PL" dirty="0"/>
            </a:br>
            <a:r>
              <a:rPr lang="pl-PL" dirty="0"/>
              <a:t>lub</a:t>
            </a:r>
            <a:br>
              <a:rPr lang="pl-PL" dirty="0"/>
            </a:br>
            <a:r>
              <a:rPr lang="pl-PL" dirty="0" err="1"/>
              <a:t>transitive</a:t>
            </a:r>
            <a:r>
              <a:rPr lang="pl-PL" dirty="0"/>
              <a:t> </a:t>
            </a:r>
            <a:r>
              <a:rPr lang="pl-PL" dirty="0" err="1"/>
              <a:t>repo</a:t>
            </a: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51081B-E76F-5E40-B809-A28AF43F9BC6}"/>
              </a:ext>
            </a:extLst>
          </p:cNvPr>
          <p:cNvSpPr txBox="1"/>
          <p:nvPr/>
        </p:nvSpPr>
        <p:spPr>
          <a:xfrm>
            <a:off x="7601607" y="1944414"/>
            <a:ext cx="375219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deployment_v1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templates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configmap.yaml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deployment.yaml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service.yaml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values_dev.yaml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values_prod.yaml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values_staging.yaml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9D5382-B7E1-4546-83AA-5EB69E3BCF74}"/>
              </a:ext>
            </a:extLst>
          </p:cNvPr>
          <p:cNvSpPr/>
          <p:nvPr/>
        </p:nvSpPr>
        <p:spPr>
          <a:xfrm>
            <a:off x="225972" y="6123543"/>
            <a:ext cx="11740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L" dirty="0"/>
              <a:t>https://github.com/wojciech12/talk_what_I_would_every_dev_know/tree/master/01_app_deployment#steps-in-learning</a:t>
            </a:r>
          </a:p>
        </p:txBody>
      </p:sp>
    </p:spTree>
    <p:extLst>
      <p:ext uri="{BB962C8B-B14F-4D97-AF65-F5344CB8AC3E}">
        <p14:creationId xmlns:p14="http://schemas.microsoft.com/office/powerpoint/2010/main" val="2140360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8AE45-3B88-A14D-ADA8-C24584DC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Jak generować manifest Kubernetesa?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78558-8E4B-4645-B7EF-3AA4BFE77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19042" cy="3818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V2, V3, … </a:t>
            </a:r>
            <a:r>
              <a:rPr lang="pl-PL" dirty="0" err="1"/>
              <a:t>choose</a:t>
            </a:r>
            <a:r>
              <a:rPr lang="pl-PL" dirty="0"/>
              <a:t>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advanture</a:t>
            </a:r>
            <a:r>
              <a:rPr lang="pl-PL" dirty="0"/>
              <a:t>:</a:t>
            </a:r>
          </a:p>
          <a:p>
            <a:r>
              <a:rPr lang="pl-PL" dirty="0"/>
              <a:t>Zarządzanie sekretami </a:t>
            </a:r>
          </a:p>
          <a:p>
            <a:r>
              <a:rPr lang="pl-PL" dirty="0" err="1"/>
              <a:t>ArgoCD</a:t>
            </a:r>
            <a:endParaRPr lang="pl-PL" dirty="0"/>
          </a:p>
          <a:p>
            <a:r>
              <a:rPr lang="pl-PL" dirty="0"/>
              <a:t>Strategie </a:t>
            </a:r>
            <a:r>
              <a:rPr lang="pl-PL" dirty="0" err="1"/>
              <a:t>deploymentu</a:t>
            </a: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51081B-E76F-5E40-B809-A28AF43F9BC6}"/>
              </a:ext>
            </a:extLst>
          </p:cNvPr>
          <p:cNvSpPr txBox="1"/>
          <p:nvPr/>
        </p:nvSpPr>
        <p:spPr>
          <a:xfrm>
            <a:off x="7601607" y="1944414"/>
            <a:ext cx="375219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deployment_v1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templates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configmap.yaml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deployment.yaml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service.yaml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values_dev.yaml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values_prod.yaml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values_staging.yaml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97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AD8B-E692-EE4C-AF52-E626D9769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Konwencje a potem 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39B0-A015-AB44-B0AC-BFB636483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Nowe repozytorium?</a:t>
            </a:r>
          </a:p>
          <a:p>
            <a:r>
              <a:rPr lang="pl-PL" dirty="0" err="1"/>
              <a:t>Copy&amp;paste</a:t>
            </a:r>
            <a:r>
              <a:rPr lang="pl-PL" dirty="0"/>
              <a:t>: </a:t>
            </a:r>
            <a:br>
              <a:rPr lang="pl-PL" dirty="0"/>
            </a:br>
            <a:r>
              <a:rPr lang="pl-PL" dirty="0" err="1"/>
              <a:t>Makefile</a:t>
            </a:r>
            <a:r>
              <a:rPr lang="pl-PL" dirty="0"/>
              <a:t>, .</a:t>
            </a:r>
            <a:r>
              <a:rPr lang="pl-PL" dirty="0" err="1"/>
              <a:t>gitlab-ci.yml</a:t>
            </a:r>
            <a:r>
              <a:rPr lang="pl-PL" dirty="0"/>
              <a:t>, </a:t>
            </a:r>
            <a:r>
              <a:rPr lang="pl-PL" dirty="0" err="1"/>
              <a:t>README.md</a:t>
            </a:r>
            <a:r>
              <a:rPr lang="pl-PL" dirty="0"/>
              <a:t>, </a:t>
            </a:r>
            <a:br>
              <a:rPr lang="pl-PL" dirty="0"/>
            </a:br>
            <a:r>
              <a:rPr lang="pl-PL" dirty="0" err="1"/>
              <a:t>Dockerfile</a:t>
            </a:r>
            <a:r>
              <a:rPr lang="pl-PL" dirty="0"/>
              <a:t>, </a:t>
            </a:r>
            <a:r>
              <a:rPr lang="pl-PL" dirty="0" err="1"/>
              <a:t>helm</a:t>
            </a:r>
            <a:r>
              <a:rPr lang="pl-PL" dirty="0"/>
              <a:t>, …</a:t>
            </a:r>
          </a:p>
          <a:p>
            <a:r>
              <a:rPr lang="pl-PL" dirty="0"/>
              <a:t>Zmień kilka linii</a:t>
            </a:r>
          </a:p>
          <a:p>
            <a:r>
              <a:rPr lang="pl-PL" dirty="0" err="1"/>
              <a:t>Ready</a:t>
            </a:r>
            <a:r>
              <a:rPr lang="pl-PL" dirty="0"/>
              <a:t> &amp; Go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4" name="Google Shape;84;p17">
            <a:extLst>
              <a:ext uri="{FF2B5EF4-FFF2-40B4-BE49-F238E27FC236}">
                <a16:creationId xmlns:a16="http://schemas.microsoft.com/office/drawing/2014/main" id="{519A11AC-5124-074C-A411-3B5B21D78A6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8650" y="2057861"/>
            <a:ext cx="4735150" cy="3350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442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AD8B-E692-EE4C-AF52-E626D9769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Konwencje a potem narzędzia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39B0-A015-AB44-B0AC-BFB636483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73414" cy="4351338"/>
          </a:xfrm>
        </p:spPr>
        <p:txBody>
          <a:bodyPr/>
          <a:lstStyle/>
          <a:p>
            <a:r>
              <a:rPr lang="pl-PL" dirty="0"/>
              <a:t>Nie wprowadzamy powiązań między komponentami</a:t>
            </a:r>
          </a:p>
          <a:p>
            <a:r>
              <a:rPr lang="pl-PL" dirty="0"/>
              <a:t>Na początku jedyne wspólne części będą skrypty dostarczających absolutnych podstaw</a:t>
            </a:r>
          </a:p>
          <a:p>
            <a:r>
              <a:rPr lang="pl-PL" dirty="0"/>
              <a:t>Pozwalamy na pełną swobodę zmian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4" name="Google Shape;84;p17">
            <a:extLst>
              <a:ext uri="{FF2B5EF4-FFF2-40B4-BE49-F238E27FC236}">
                <a16:creationId xmlns:a16="http://schemas.microsoft.com/office/drawing/2014/main" id="{519A11AC-5124-074C-A411-3B5B21D78A6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8650" y="2057861"/>
            <a:ext cx="4735150" cy="3350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077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448DC-85B0-3343-A5D4-425E7641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V1.5 Codility</a:t>
            </a:r>
          </a:p>
        </p:txBody>
      </p:sp>
      <p:sp>
        <p:nvSpPr>
          <p:cNvPr id="5" name="Google Shape;174;p30">
            <a:extLst>
              <a:ext uri="{FF2B5EF4-FFF2-40B4-BE49-F238E27FC236}">
                <a16:creationId xmlns:a16="http://schemas.microsoft.com/office/drawing/2014/main" id="{57F1A7F0-C21E-4A48-93C3-EB5BFDA17398}"/>
              </a:ext>
            </a:extLst>
          </p:cNvPr>
          <p:cNvSpPr/>
          <p:nvPr/>
        </p:nvSpPr>
        <p:spPr>
          <a:xfrm>
            <a:off x="1490782" y="173015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A</a:t>
            </a:r>
            <a:endParaRPr dirty="0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E41807D-A230-D741-BD68-3CF3820EB6BE}"/>
              </a:ext>
            </a:extLst>
          </p:cNvPr>
          <p:cNvGrpSpPr/>
          <p:nvPr/>
        </p:nvGrpSpPr>
        <p:grpSpPr>
          <a:xfrm>
            <a:off x="5698142" y="2969109"/>
            <a:ext cx="1370700" cy="1442982"/>
            <a:chOff x="5868890" y="3452575"/>
            <a:chExt cx="1370700" cy="1442982"/>
          </a:xfrm>
        </p:grpSpPr>
        <p:sp>
          <p:nvSpPr>
            <p:cNvPr id="6" name="Google Shape;175;p30">
              <a:extLst>
                <a:ext uri="{FF2B5EF4-FFF2-40B4-BE49-F238E27FC236}">
                  <a16:creationId xmlns:a16="http://schemas.microsoft.com/office/drawing/2014/main" id="{1170E08F-648C-834D-A1CC-3AE1A93D7510}"/>
                </a:ext>
              </a:extLst>
            </p:cNvPr>
            <p:cNvSpPr/>
            <p:nvPr/>
          </p:nvSpPr>
          <p:spPr>
            <a:xfrm>
              <a:off x="5868890" y="3452575"/>
              <a:ext cx="1370700" cy="1442982"/>
            </a:xfrm>
            <a:prstGeom prst="rect">
              <a:avLst/>
            </a:prstGeom>
            <a:solidFill>
              <a:schemeClr val="bg1"/>
            </a:solidFill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9;p32">
              <a:extLst>
                <a:ext uri="{FF2B5EF4-FFF2-40B4-BE49-F238E27FC236}">
                  <a16:creationId xmlns:a16="http://schemas.microsoft.com/office/drawing/2014/main" id="{74DDAE9C-6B15-7644-8810-961D1D05D25D}"/>
                </a:ext>
              </a:extLst>
            </p:cNvPr>
            <p:cNvSpPr/>
            <p:nvPr/>
          </p:nvSpPr>
          <p:spPr>
            <a:xfrm>
              <a:off x="5991454" y="363115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dev</a:t>
              </a:r>
              <a:endParaRPr dirty="0"/>
            </a:p>
          </p:txBody>
        </p:sp>
        <p:sp>
          <p:nvSpPr>
            <p:cNvPr id="25" name="Google Shape;210;p32">
              <a:extLst>
                <a:ext uri="{FF2B5EF4-FFF2-40B4-BE49-F238E27FC236}">
                  <a16:creationId xmlns:a16="http://schemas.microsoft.com/office/drawing/2014/main" id="{8A8C0DC3-6D1A-E74B-A5B8-321C084F3CF6}"/>
                </a:ext>
              </a:extLst>
            </p:cNvPr>
            <p:cNvSpPr/>
            <p:nvPr/>
          </p:nvSpPr>
          <p:spPr>
            <a:xfrm>
              <a:off x="5991454" y="4037378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staging</a:t>
              </a:r>
              <a:endParaRPr dirty="0"/>
            </a:p>
          </p:txBody>
        </p:sp>
        <p:sp>
          <p:nvSpPr>
            <p:cNvPr id="26" name="Google Shape;211;p32">
              <a:extLst>
                <a:ext uri="{FF2B5EF4-FFF2-40B4-BE49-F238E27FC236}">
                  <a16:creationId xmlns:a16="http://schemas.microsoft.com/office/drawing/2014/main" id="{81B468D7-27D0-A146-B084-666D97BE882A}"/>
                </a:ext>
              </a:extLst>
            </p:cNvPr>
            <p:cNvSpPr/>
            <p:nvPr/>
          </p:nvSpPr>
          <p:spPr>
            <a:xfrm>
              <a:off x="5991454" y="444360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prod</a:t>
              </a:r>
              <a:endParaRPr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620EF79F-CF6A-2847-9390-CBE150608F9A}"/>
              </a:ext>
            </a:extLst>
          </p:cNvPr>
          <p:cNvSpPr txBox="1"/>
          <p:nvPr/>
        </p:nvSpPr>
        <p:spPr>
          <a:xfrm>
            <a:off x="5203393" y="5806102"/>
            <a:ext cx="23601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T</a:t>
            </a:r>
            <a:r>
              <a:rPr lang="en-PL" dirty="0"/>
              <a:t>ransitive repo</a:t>
            </a:r>
            <a:br>
              <a:rPr lang="en-PL" dirty="0"/>
            </a:br>
            <a:r>
              <a:rPr lang="en-PL" dirty="0"/>
              <a:t>ze stanem klastra </a:t>
            </a:r>
            <a:br>
              <a:rPr lang="en-PL" dirty="0"/>
            </a:br>
            <a:r>
              <a:rPr lang="en-PL" dirty="0"/>
              <a:t>w każdym ze środowisk</a:t>
            </a:r>
          </a:p>
        </p:txBody>
      </p:sp>
      <p:sp>
        <p:nvSpPr>
          <p:cNvPr id="43" name="Google Shape;174;p30">
            <a:extLst>
              <a:ext uri="{FF2B5EF4-FFF2-40B4-BE49-F238E27FC236}">
                <a16:creationId xmlns:a16="http://schemas.microsoft.com/office/drawing/2014/main" id="{1B87E914-44A4-714A-9772-30A5386B1C37}"/>
              </a:ext>
            </a:extLst>
          </p:cNvPr>
          <p:cNvSpPr/>
          <p:nvPr/>
        </p:nvSpPr>
        <p:spPr>
          <a:xfrm>
            <a:off x="1490781" y="320540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B</a:t>
            </a:r>
            <a:endParaRPr dirty="0"/>
          </a:p>
        </p:txBody>
      </p:sp>
      <p:sp>
        <p:nvSpPr>
          <p:cNvPr id="44" name="Google Shape;174;p30">
            <a:extLst>
              <a:ext uri="{FF2B5EF4-FFF2-40B4-BE49-F238E27FC236}">
                <a16:creationId xmlns:a16="http://schemas.microsoft.com/office/drawing/2014/main" id="{D01B65B7-25B9-4E40-AAE5-C0EEFA66297F}"/>
              </a:ext>
            </a:extLst>
          </p:cNvPr>
          <p:cNvSpPr/>
          <p:nvPr/>
        </p:nvSpPr>
        <p:spPr>
          <a:xfrm>
            <a:off x="1484127" y="4686570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C</a:t>
            </a:r>
            <a:endParaRPr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42FA516-624C-074C-A5FA-057D7B501D12}"/>
              </a:ext>
            </a:extLst>
          </p:cNvPr>
          <p:cNvSpPr txBox="1"/>
          <p:nvPr/>
        </p:nvSpPr>
        <p:spPr>
          <a:xfrm>
            <a:off x="948386" y="5944601"/>
            <a:ext cx="2902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L" dirty="0"/>
              <a:t>Wspólne konwencje, </a:t>
            </a:r>
            <a:br>
              <a:rPr lang="en-PL" dirty="0"/>
            </a:br>
            <a:r>
              <a:rPr lang="en-PL" dirty="0"/>
              <a:t>nowe repo przez copy&amp;paste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01D842-B98F-E943-A45C-BE18F4DB65F7}"/>
              </a:ext>
            </a:extLst>
          </p:cNvPr>
          <p:cNvSpPr txBox="1"/>
          <p:nvPr/>
        </p:nvSpPr>
        <p:spPr>
          <a:xfrm>
            <a:off x="3649497" y="1376446"/>
            <a:ext cx="2930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dirty="0"/>
              <a:t>Skrypty będące interfajsem </a:t>
            </a:r>
            <a:br>
              <a:rPr lang="en-PL" dirty="0"/>
            </a:br>
            <a:r>
              <a:rPr lang="en-PL" dirty="0"/>
              <a:t>komponentu z infrastrukturą.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EB58BDF-EEF8-CF4E-BECE-868E5D4C0D76}"/>
              </a:ext>
            </a:extLst>
          </p:cNvPr>
          <p:cNvCxnSpPr>
            <a:cxnSpLocks/>
            <a:stCxn id="50" idx="2"/>
          </p:cNvCxnSpPr>
          <p:nvPr/>
        </p:nvCxnSpPr>
        <p:spPr>
          <a:xfrm>
            <a:off x="5114578" y="2022777"/>
            <a:ext cx="21492" cy="6991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0242B96-D9D4-AE45-9961-243C39D694B8}"/>
              </a:ext>
            </a:extLst>
          </p:cNvPr>
          <p:cNvGrpSpPr/>
          <p:nvPr/>
        </p:nvGrpSpPr>
        <p:grpSpPr>
          <a:xfrm>
            <a:off x="8961126" y="1686260"/>
            <a:ext cx="1777450" cy="910298"/>
            <a:chOff x="8878561" y="1680690"/>
            <a:chExt cx="1777450" cy="910298"/>
          </a:xfrm>
        </p:grpSpPr>
        <p:pic>
          <p:nvPicPr>
            <p:cNvPr id="56" name="Google Shape;206;p32">
              <a:extLst>
                <a:ext uri="{FF2B5EF4-FFF2-40B4-BE49-F238E27FC236}">
                  <a16:creationId xmlns:a16="http://schemas.microsoft.com/office/drawing/2014/main" id="{D80C9177-842F-9A4E-A893-DF622F0F6FAB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207;p32">
              <a:extLst>
                <a:ext uri="{FF2B5EF4-FFF2-40B4-BE49-F238E27FC236}">
                  <a16:creationId xmlns:a16="http://schemas.microsoft.com/office/drawing/2014/main" id="{030DE4A0-7B90-644A-AA6E-13615002C1A4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95D452-36C4-4243-9B03-B4469C8411CB}"/>
              </a:ext>
            </a:extLst>
          </p:cNvPr>
          <p:cNvGrpSpPr/>
          <p:nvPr/>
        </p:nvGrpSpPr>
        <p:grpSpPr>
          <a:xfrm>
            <a:off x="8946278" y="3130000"/>
            <a:ext cx="1777450" cy="910298"/>
            <a:chOff x="8878561" y="1680690"/>
            <a:chExt cx="1777450" cy="910298"/>
          </a:xfrm>
        </p:grpSpPr>
        <p:pic>
          <p:nvPicPr>
            <p:cNvPr id="71" name="Google Shape;206;p32">
              <a:extLst>
                <a:ext uri="{FF2B5EF4-FFF2-40B4-BE49-F238E27FC236}">
                  <a16:creationId xmlns:a16="http://schemas.microsoft.com/office/drawing/2014/main" id="{8BC96A6A-FD2D-1748-8808-57930F5E728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207;p32">
              <a:extLst>
                <a:ext uri="{FF2B5EF4-FFF2-40B4-BE49-F238E27FC236}">
                  <a16:creationId xmlns:a16="http://schemas.microsoft.com/office/drawing/2014/main" id="{6C09A0C1-6DD6-7B49-84B8-F1090F296909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65A421E-8946-834D-9EDB-D0678F4F8079}"/>
              </a:ext>
            </a:extLst>
          </p:cNvPr>
          <p:cNvGrpSpPr/>
          <p:nvPr/>
        </p:nvGrpSpPr>
        <p:grpSpPr>
          <a:xfrm>
            <a:off x="8983522" y="4538063"/>
            <a:ext cx="1777450" cy="910298"/>
            <a:chOff x="8878561" y="1680690"/>
            <a:chExt cx="1777450" cy="910298"/>
          </a:xfrm>
        </p:grpSpPr>
        <p:pic>
          <p:nvPicPr>
            <p:cNvPr id="74" name="Google Shape;206;p32">
              <a:extLst>
                <a:ext uri="{FF2B5EF4-FFF2-40B4-BE49-F238E27FC236}">
                  <a16:creationId xmlns:a16="http://schemas.microsoft.com/office/drawing/2014/main" id="{6AC56621-2667-CF46-8ED7-4AF68D31BF3C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207;p32">
              <a:extLst>
                <a:ext uri="{FF2B5EF4-FFF2-40B4-BE49-F238E27FC236}">
                  <a16:creationId xmlns:a16="http://schemas.microsoft.com/office/drawing/2014/main" id="{E9052240-62F7-8A41-9399-EED44823C28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6CD05D1-A5B2-D64F-A239-815604DD60C8}"/>
              </a:ext>
            </a:extLst>
          </p:cNvPr>
          <p:cNvCxnSpPr>
            <a:stCxn id="43" idx="3"/>
            <a:endCxn id="6" idx="1"/>
          </p:cNvCxnSpPr>
          <p:nvPr/>
        </p:nvCxnSpPr>
        <p:spPr>
          <a:xfrm flipV="1">
            <a:off x="3258634" y="3690600"/>
            <a:ext cx="2439508" cy="10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7CA81AFE-3A3D-B94F-9C18-F0271960E4F2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251980" y="4115964"/>
            <a:ext cx="2446162" cy="10665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6D4A49D-021F-764B-A177-4903097EB19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258635" y="2226053"/>
            <a:ext cx="2439507" cy="11390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3B6C3C32-8A42-9A4F-ACCC-23A22C6F16F9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7068842" y="2176346"/>
            <a:ext cx="1892284" cy="1188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138E69E-DF27-F946-A724-118C7F231419}"/>
              </a:ext>
            </a:extLst>
          </p:cNvPr>
          <p:cNvCxnSpPr>
            <a:cxnSpLocks/>
            <a:stCxn id="71" idx="1"/>
          </p:cNvCxnSpPr>
          <p:nvPr/>
        </p:nvCxnSpPr>
        <p:spPr>
          <a:xfrm flipH="1">
            <a:off x="7191406" y="3620086"/>
            <a:ext cx="1754872" cy="313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1EA77BE-8173-1D4B-A15C-ED0B85EDF143}"/>
              </a:ext>
            </a:extLst>
          </p:cNvPr>
          <p:cNvCxnSpPr>
            <a:cxnSpLocks/>
            <a:stCxn id="74" idx="1"/>
          </p:cNvCxnSpPr>
          <p:nvPr/>
        </p:nvCxnSpPr>
        <p:spPr>
          <a:xfrm flipH="1" flipV="1">
            <a:off x="7122700" y="4099937"/>
            <a:ext cx="1860822" cy="9282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Graphic 97">
            <a:extLst>
              <a:ext uri="{FF2B5EF4-FFF2-40B4-BE49-F238E27FC236}">
                <a16:creationId xmlns:a16="http://schemas.microsoft.com/office/drawing/2014/main" id="{649A6181-D069-7C4E-91F4-148F465E9C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54943" y="3010199"/>
            <a:ext cx="1641384" cy="7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707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448DC-85B0-3343-A5D4-425E7641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V1.5 Codility</a:t>
            </a:r>
          </a:p>
        </p:txBody>
      </p:sp>
      <p:sp>
        <p:nvSpPr>
          <p:cNvPr id="5" name="Google Shape;174;p30">
            <a:extLst>
              <a:ext uri="{FF2B5EF4-FFF2-40B4-BE49-F238E27FC236}">
                <a16:creationId xmlns:a16="http://schemas.microsoft.com/office/drawing/2014/main" id="{57F1A7F0-C21E-4A48-93C3-EB5BFDA17398}"/>
              </a:ext>
            </a:extLst>
          </p:cNvPr>
          <p:cNvSpPr/>
          <p:nvPr/>
        </p:nvSpPr>
        <p:spPr>
          <a:xfrm>
            <a:off x="1490782" y="173015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A</a:t>
            </a:r>
            <a:endParaRPr dirty="0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E41807D-A230-D741-BD68-3CF3820EB6BE}"/>
              </a:ext>
            </a:extLst>
          </p:cNvPr>
          <p:cNvGrpSpPr/>
          <p:nvPr/>
        </p:nvGrpSpPr>
        <p:grpSpPr>
          <a:xfrm>
            <a:off x="5698142" y="2969109"/>
            <a:ext cx="1370700" cy="1442982"/>
            <a:chOff x="5868890" y="3452575"/>
            <a:chExt cx="1370700" cy="1442982"/>
          </a:xfrm>
        </p:grpSpPr>
        <p:sp>
          <p:nvSpPr>
            <p:cNvPr id="6" name="Google Shape;175;p30">
              <a:extLst>
                <a:ext uri="{FF2B5EF4-FFF2-40B4-BE49-F238E27FC236}">
                  <a16:creationId xmlns:a16="http://schemas.microsoft.com/office/drawing/2014/main" id="{1170E08F-648C-834D-A1CC-3AE1A93D7510}"/>
                </a:ext>
              </a:extLst>
            </p:cNvPr>
            <p:cNvSpPr/>
            <p:nvPr/>
          </p:nvSpPr>
          <p:spPr>
            <a:xfrm>
              <a:off x="5868890" y="3452575"/>
              <a:ext cx="1370700" cy="1442982"/>
            </a:xfrm>
            <a:prstGeom prst="rect">
              <a:avLst/>
            </a:prstGeom>
            <a:solidFill>
              <a:schemeClr val="bg1"/>
            </a:solidFill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9;p32">
              <a:extLst>
                <a:ext uri="{FF2B5EF4-FFF2-40B4-BE49-F238E27FC236}">
                  <a16:creationId xmlns:a16="http://schemas.microsoft.com/office/drawing/2014/main" id="{74DDAE9C-6B15-7644-8810-961D1D05D25D}"/>
                </a:ext>
              </a:extLst>
            </p:cNvPr>
            <p:cNvSpPr/>
            <p:nvPr/>
          </p:nvSpPr>
          <p:spPr>
            <a:xfrm>
              <a:off x="5991454" y="363115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dev</a:t>
              </a:r>
              <a:endParaRPr dirty="0"/>
            </a:p>
          </p:txBody>
        </p:sp>
        <p:sp>
          <p:nvSpPr>
            <p:cNvPr id="25" name="Google Shape;210;p32">
              <a:extLst>
                <a:ext uri="{FF2B5EF4-FFF2-40B4-BE49-F238E27FC236}">
                  <a16:creationId xmlns:a16="http://schemas.microsoft.com/office/drawing/2014/main" id="{8A8C0DC3-6D1A-E74B-A5B8-321C084F3CF6}"/>
                </a:ext>
              </a:extLst>
            </p:cNvPr>
            <p:cNvSpPr/>
            <p:nvPr/>
          </p:nvSpPr>
          <p:spPr>
            <a:xfrm>
              <a:off x="5991454" y="4037378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staging</a:t>
              </a:r>
              <a:endParaRPr dirty="0"/>
            </a:p>
          </p:txBody>
        </p:sp>
        <p:sp>
          <p:nvSpPr>
            <p:cNvPr id="26" name="Google Shape;211;p32">
              <a:extLst>
                <a:ext uri="{FF2B5EF4-FFF2-40B4-BE49-F238E27FC236}">
                  <a16:creationId xmlns:a16="http://schemas.microsoft.com/office/drawing/2014/main" id="{81B468D7-27D0-A146-B084-666D97BE882A}"/>
                </a:ext>
              </a:extLst>
            </p:cNvPr>
            <p:cNvSpPr/>
            <p:nvPr/>
          </p:nvSpPr>
          <p:spPr>
            <a:xfrm>
              <a:off x="5991454" y="444360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prod</a:t>
              </a:r>
              <a:endParaRPr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620EF79F-CF6A-2847-9390-CBE150608F9A}"/>
              </a:ext>
            </a:extLst>
          </p:cNvPr>
          <p:cNvSpPr txBox="1"/>
          <p:nvPr/>
        </p:nvSpPr>
        <p:spPr>
          <a:xfrm>
            <a:off x="5203393" y="5806102"/>
            <a:ext cx="23601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T</a:t>
            </a:r>
            <a:r>
              <a:rPr lang="en-PL" dirty="0"/>
              <a:t>ransitive repo</a:t>
            </a:r>
            <a:br>
              <a:rPr lang="en-PL" dirty="0"/>
            </a:br>
            <a:r>
              <a:rPr lang="en-PL" dirty="0"/>
              <a:t>ze stanem klastra </a:t>
            </a:r>
            <a:br>
              <a:rPr lang="en-PL" dirty="0"/>
            </a:br>
            <a:r>
              <a:rPr lang="en-PL" dirty="0"/>
              <a:t>w każdym ze środowisk</a:t>
            </a:r>
          </a:p>
        </p:txBody>
      </p:sp>
      <p:sp>
        <p:nvSpPr>
          <p:cNvPr id="43" name="Google Shape;174;p30">
            <a:extLst>
              <a:ext uri="{FF2B5EF4-FFF2-40B4-BE49-F238E27FC236}">
                <a16:creationId xmlns:a16="http://schemas.microsoft.com/office/drawing/2014/main" id="{1B87E914-44A4-714A-9772-30A5386B1C37}"/>
              </a:ext>
            </a:extLst>
          </p:cNvPr>
          <p:cNvSpPr/>
          <p:nvPr/>
        </p:nvSpPr>
        <p:spPr>
          <a:xfrm>
            <a:off x="1490781" y="320540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B</a:t>
            </a:r>
            <a:endParaRPr dirty="0"/>
          </a:p>
        </p:txBody>
      </p:sp>
      <p:sp>
        <p:nvSpPr>
          <p:cNvPr id="44" name="Google Shape;174;p30">
            <a:extLst>
              <a:ext uri="{FF2B5EF4-FFF2-40B4-BE49-F238E27FC236}">
                <a16:creationId xmlns:a16="http://schemas.microsoft.com/office/drawing/2014/main" id="{D01B65B7-25B9-4E40-AAE5-C0EEFA66297F}"/>
              </a:ext>
            </a:extLst>
          </p:cNvPr>
          <p:cNvSpPr/>
          <p:nvPr/>
        </p:nvSpPr>
        <p:spPr>
          <a:xfrm>
            <a:off x="1484127" y="4686570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C</a:t>
            </a:r>
            <a:endParaRPr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42FA516-624C-074C-A5FA-057D7B501D12}"/>
              </a:ext>
            </a:extLst>
          </p:cNvPr>
          <p:cNvSpPr txBox="1"/>
          <p:nvPr/>
        </p:nvSpPr>
        <p:spPr>
          <a:xfrm>
            <a:off x="948386" y="5944601"/>
            <a:ext cx="2902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L" dirty="0"/>
              <a:t>Wspólne konwencje, </a:t>
            </a:r>
            <a:br>
              <a:rPr lang="en-PL" dirty="0"/>
            </a:br>
            <a:r>
              <a:rPr lang="en-PL" dirty="0"/>
              <a:t>nowe repo przez copy&amp;paste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01D842-B98F-E943-A45C-BE18F4DB65F7}"/>
              </a:ext>
            </a:extLst>
          </p:cNvPr>
          <p:cNvSpPr txBox="1"/>
          <p:nvPr/>
        </p:nvSpPr>
        <p:spPr>
          <a:xfrm>
            <a:off x="4275635" y="4452177"/>
            <a:ext cx="4167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PL" dirty="0"/>
              <a:t>onftest</a:t>
            </a:r>
          </a:p>
          <a:p>
            <a:pPr algn="ctr"/>
            <a:r>
              <a:rPr lang="en-PL" dirty="0"/>
              <a:t>(async sprawdzanie konwencji)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0242B96-D9D4-AE45-9961-243C39D694B8}"/>
              </a:ext>
            </a:extLst>
          </p:cNvPr>
          <p:cNvGrpSpPr/>
          <p:nvPr/>
        </p:nvGrpSpPr>
        <p:grpSpPr>
          <a:xfrm>
            <a:off x="8961126" y="1686260"/>
            <a:ext cx="1777450" cy="910298"/>
            <a:chOff x="8878561" y="1680690"/>
            <a:chExt cx="1777450" cy="910298"/>
          </a:xfrm>
        </p:grpSpPr>
        <p:pic>
          <p:nvPicPr>
            <p:cNvPr id="56" name="Google Shape;206;p32">
              <a:extLst>
                <a:ext uri="{FF2B5EF4-FFF2-40B4-BE49-F238E27FC236}">
                  <a16:creationId xmlns:a16="http://schemas.microsoft.com/office/drawing/2014/main" id="{D80C9177-842F-9A4E-A893-DF622F0F6FAB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207;p32">
              <a:extLst>
                <a:ext uri="{FF2B5EF4-FFF2-40B4-BE49-F238E27FC236}">
                  <a16:creationId xmlns:a16="http://schemas.microsoft.com/office/drawing/2014/main" id="{030DE4A0-7B90-644A-AA6E-13615002C1A4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95D452-36C4-4243-9B03-B4469C8411CB}"/>
              </a:ext>
            </a:extLst>
          </p:cNvPr>
          <p:cNvGrpSpPr/>
          <p:nvPr/>
        </p:nvGrpSpPr>
        <p:grpSpPr>
          <a:xfrm>
            <a:off x="8946278" y="3130000"/>
            <a:ext cx="1777450" cy="910298"/>
            <a:chOff x="8878561" y="1680690"/>
            <a:chExt cx="1777450" cy="910298"/>
          </a:xfrm>
        </p:grpSpPr>
        <p:pic>
          <p:nvPicPr>
            <p:cNvPr id="71" name="Google Shape;206;p32">
              <a:extLst>
                <a:ext uri="{FF2B5EF4-FFF2-40B4-BE49-F238E27FC236}">
                  <a16:creationId xmlns:a16="http://schemas.microsoft.com/office/drawing/2014/main" id="{8BC96A6A-FD2D-1748-8808-57930F5E728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207;p32">
              <a:extLst>
                <a:ext uri="{FF2B5EF4-FFF2-40B4-BE49-F238E27FC236}">
                  <a16:creationId xmlns:a16="http://schemas.microsoft.com/office/drawing/2014/main" id="{6C09A0C1-6DD6-7B49-84B8-F1090F296909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65A421E-8946-834D-9EDB-D0678F4F8079}"/>
              </a:ext>
            </a:extLst>
          </p:cNvPr>
          <p:cNvGrpSpPr/>
          <p:nvPr/>
        </p:nvGrpSpPr>
        <p:grpSpPr>
          <a:xfrm>
            <a:off x="8983522" y="4538063"/>
            <a:ext cx="1777450" cy="910298"/>
            <a:chOff x="8878561" y="1680690"/>
            <a:chExt cx="1777450" cy="910298"/>
          </a:xfrm>
        </p:grpSpPr>
        <p:pic>
          <p:nvPicPr>
            <p:cNvPr id="74" name="Google Shape;206;p32">
              <a:extLst>
                <a:ext uri="{FF2B5EF4-FFF2-40B4-BE49-F238E27FC236}">
                  <a16:creationId xmlns:a16="http://schemas.microsoft.com/office/drawing/2014/main" id="{6AC56621-2667-CF46-8ED7-4AF68D31BF3C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207;p32">
              <a:extLst>
                <a:ext uri="{FF2B5EF4-FFF2-40B4-BE49-F238E27FC236}">
                  <a16:creationId xmlns:a16="http://schemas.microsoft.com/office/drawing/2014/main" id="{E9052240-62F7-8A41-9399-EED44823C28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6CD05D1-A5B2-D64F-A239-815604DD60C8}"/>
              </a:ext>
            </a:extLst>
          </p:cNvPr>
          <p:cNvCxnSpPr>
            <a:stCxn id="43" idx="3"/>
            <a:endCxn id="6" idx="1"/>
          </p:cNvCxnSpPr>
          <p:nvPr/>
        </p:nvCxnSpPr>
        <p:spPr>
          <a:xfrm flipV="1">
            <a:off x="3258634" y="3690600"/>
            <a:ext cx="2439508" cy="10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7CA81AFE-3A3D-B94F-9C18-F0271960E4F2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251980" y="4115964"/>
            <a:ext cx="2446162" cy="10665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6D4A49D-021F-764B-A177-4903097EB19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258635" y="2226053"/>
            <a:ext cx="2439507" cy="11390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3B6C3C32-8A42-9A4F-ACCC-23A22C6F16F9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7068842" y="2176346"/>
            <a:ext cx="1892284" cy="1188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138E69E-DF27-F946-A724-118C7F231419}"/>
              </a:ext>
            </a:extLst>
          </p:cNvPr>
          <p:cNvCxnSpPr>
            <a:cxnSpLocks/>
            <a:stCxn id="71" idx="1"/>
          </p:cNvCxnSpPr>
          <p:nvPr/>
        </p:nvCxnSpPr>
        <p:spPr>
          <a:xfrm flipH="1">
            <a:off x="7191406" y="3620086"/>
            <a:ext cx="1754872" cy="313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1EA77BE-8173-1D4B-A15C-ED0B85EDF143}"/>
              </a:ext>
            </a:extLst>
          </p:cNvPr>
          <p:cNvCxnSpPr>
            <a:cxnSpLocks/>
            <a:stCxn id="74" idx="1"/>
          </p:cNvCxnSpPr>
          <p:nvPr/>
        </p:nvCxnSpPr>
        <p:spPr>
          <a:xfrm flipH="1" flipV="1">
            <a:off x="7122700" y="4099937"/>
            <a:ext cx="1860822" cy="9282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Graphic 97">
            <a:extLst>
              <a:ext uri="{FF2B5EF4-FFF2-40B4-BE49-F238E27FC236}">
                <a16:creationId xmlns:a16="http://schemas.microsoft.com/office/drawing/2014/main" id="{649A6181-D069-7C4E-91F4-148F465E9C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54943" y="3010199"/>
            <a:ext cx="1641384" cy="7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448DC-85B0-3343-A5D4-425E7641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V1.7 Codility</a:t>
            </a:r>
          </a:p>
        </p:txBody>
      </p:sp>
      <p:sp>
        <p:nvSpPr>
          <p:cNvPr id="5" name="Google Shape;174;p30">
            <a:extLst>
              <a:ext uri="{FF2B5EF4-FFF2-40B4-BE49-F238E27FC236}">
                <a16:creationId xmlns:a16="http://schemas.microsoft.com/office/drawing/2014/main" id="{57F1A7F0-C21E-4A48-93C3-EB5BFDA17398}"/>
              </a:ext>
            </a:extLst>
          </p:cNvPr>
          <p:cNvSpPr/>
          <p:nvPr/>
        </p:nvSpPr>
        <p:spPr>
          <a:xfrm>
            <a:off x="1490782" y="173015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A</a:t>
            </a:r>
            <a:endParaRPr dirty="0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E41807D-A230-D741-BD68-3CF3820EB6BE}"/>
              </a:ext>
            </a:extLst>
          </p:cNvPr>
          <p:cNvGrpSpPr/>
          <p:nvPr/>
        </p:nvGrpSpPr>
        <p:grpSpPr>
          <a:xfrm>
            <a:off x="5698142" y="2969109"/>
            <a:ext cx="1370700" cy="1442982"/>
            <a:chOff x="5868890" y="3452575"/>
            <a:chExt cx="1370700" cy="1442982"/>
          </a:xfrm>
        </p:grpSpPr>
        <p:sp>
          <p:nvSpPr>
            <p:cNvPr id="6" name="Google Shape;175;p30">
              <a:extLst>
                <a:ext uri="{FF2B5EF4-FFF2-40B4-BE49-F238E27FC236}">
                  <a16:creationId xmlns:a16="http://schemas.microsoft.com/office/drawing/2014/main" id="{1170E08F-648C-834D-A1CC-3AE1A93D7510}"/>
                </a:ext>
              </a:extLst>
            </p:cNvPr>
            <p:cNvSpPr/>
            <p:nvPr/>
          </p:nvSpPr>
          <p:spPr>
            <a:xfrm>
              <a:off x="5868890" y="3452575"/>
              <a:ext cx="1370700" cy="1442982"/>
            </a:xfrm>
            <a:prstGeom prst="rect">
              <a:avLst/>
            </a:prstGeom>
            <a:solidFill>
              <a:schemeClr val="bg1"/>
            </a:solidFill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9;p32">
              <a:extLst>
                <a:ext uri="{FF2B5EF4-FFF2-40B4-BE49-F238E27FC236}">
                  <a16:creationId xmlns:a16="http://schemas.microsoft.com/office/drawing/2014/main" id="{74DDAE9C-6B15-7644-8810-961D1D05D25D}"/>
                </a:ext>
              </a:extLst>
            </p:cNvPr>
            <p:cNvSpPr/>
            <p:nvPr/>
          </p:nvSpPr>
          <p:spPr>
            <a:xfrm>
              <a:off x="5991454" y="363115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dev</a:t>
              </a:r>
              <a:endParaRPr dirty="0"/>
            </a:p>
          </p:txBody>
        </p:sp>
        <p:sp>
          <p:nvSpPr>
            <p:cNvPr id="25" name="Google Shape;210;p32">
              <a:extLst>
                <a:ext uri="{FF2B5EF4-FFF2-40B4-BE49-F238E27FC236}">
                  <a16:creationId xmlns:a16="http://schemas.microsoft.com/office/drawing/2014/main" id="{8A8C0DC3-6D1A-E74B-A5B8-321C084F3CF6}"/>
                </a:ext>
              </a:extLst>
            </p:cNvPr>
            <p:cNvSpPr/>
            <p:nvPr/>
          </p:nvSpPr>
          <p:spPr>
            <a:xfrm>
              <a:off x="5991454" y="4037378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staging</a:t>
              </a:r>
              <a:endParaRPr dirty="0"/>
            </a:p>
          </p:txBody>
        </p:sp>
        <p:sp>
          <p:nvSpPr>
            <p:cNvPr id="26" name="Google Shape;211;p32">
              <a:extLst>
                <a:ext uri="{FF2B5EF4-FFF2-40B4-BE49-F238E27FC236}">
                  <a16:creationId xmlns:a16="http://schemas.microsoft.com/office/drawing/2014/main" id="{81B468D7-27D0-A146-B084-666D97BE882A}"/>
                </a:ext>
              </a:extLst>
            </p:cNvPr>
            <p:cNvSpPr/>
            <p:nvPr/>
          </p:nvSpPr>
          <p:spPr>
            <a:xfrm>
              <a:off x="5991454" y="444360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prod</a:t>
              </a:r>
              <a:endParaRPr dirty="0"/>
            </a:p>
          </p:txBody>
        </p:sp>
      </p:grpSp>
      <p:sp>
        <p:nvSpPr>
          <p:cNvPr id="43" name="Google Shape;174;p30">
            <a:extLst>
              <a:ext uri="{FF2B5EF4-FFF2-40B4-BE49-F238E27FC236}">
                <a16:creationId xmlns:a16="http://schemas.microsoft.com/office/drawing/2014/main" id="{1B87E914-44A4-714A-9772-30A5386B1C37}"/>
              </a:ext>
            </a:extLst>
          </p:cNvPr>
          <p:cNvSpPr/>
          <p:nvPr/>
        </p:nvSpPr>
        <p:spPr>
          <a:xfrm>
            <a:off x="1490781" y="320540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B</a:t>
            </a:r>
            <a:endParaRPr dirty="0"/>
          </a:p>
        </p:txBody>
      </p:sp>
      <p:sp>
        <p:nvSpPr>
          <p:cNvPr id="44" name="Google Shape;174;p30">
            <a:extLst>
              <a:ext uri="{FF2B5EF4-FFF2-40B4-BE49-F238E27FC236}">
                <a16:creationId xmlns:a16="http://schemas.microsoft.com/office/drawing/2014/main" id="{D01B65B7-25B9-4E40-AAE5-C0EEFA66297F}"/>
              </a:ext>
            </a:extLst>
          </p:cNvPr>
          <p:cNvSpPr/>
          <p:nvPr/>
        </p:nvSpPr>
        <p:spPr>
          <a:xfrm>
            <a:off x="1484127" y="4686570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C</a:t>
            </a:r>
            <a:endParaRPr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0242B96-D9D4-AE45-9961-243C39D694B8}"/>
              </a:ext>
            </a:extLst>
          </p:cNvPr>
          <p:cNvGrpSpPr/>
          <p:nvPr/>
        </p:nvGrpSpPr>
        <p:grpSpPr>
          <a:xfrm>
            <a:off x="8961126" y="1686260"/>
            <a:ext cx="1777450" cy="910298"/>
            <a:chOff x="8878561" y="1680690"/>
            <a:chExt cx="1777450" cy="910298"/>
          </a:xfrm>
        </p:grpSpPr>
        <p:pic>
          <p:nvPicPr>
            <p:cNvPr id="56" name="Google Shape;206;p32">
              <a:extLst>
                <a:ext uri="{FF2B5EF4-FFF2-40B4-BE49-F238E27FC236}">
                  <a16:creationId xmlns:a16="http://schemas.microsoft.com/office/drawing/2014/main" id="{D80C9177-842F-9A4E-A893-DF622F0F6FAB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207;p32">
              <a:extLst>
                <a:ext uri="{FF2B5EF4-FFF2-40B4-BE49-F238E27FC236}">
                  <a16:creationId xmlns:a16="http://schemas.microsoft.com/office/drawing/2014/main" id="{030DE4A0-7B90-644A-AA6E-13615002C1A4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95D452-36C4-4243-9B03-B4469C8411CB}"/>
              </a:ext>
            </a:extLst>
          </p:cNvPr>
          <p:cNvGrpSpPr/>
          <p:nvPr/>
        </p:nvGrpSpPr>
        <p:grpSpPr>
          <a:xfrm>
            <a:off x="8946278" y="3130000"/>
            <a:ext cx="1777450" cy="910298"/>
            <a:chOff x="8878561" y="1680690"/>
            <a:chExt cx="1777450" cy="910298"/>
          </a:xfrm>
        </p:grpSpPr>
        <p:pic>
          <p:nvPicPr>
            <p:cNvPr id="71" name="Google Shape;206;p32">
              <a:extLst>
                <a:ext uri="{FF2B5EF4-FFF2-40B4-BE49-F238E27FC236}">
                  <a16:creationId xmlns:a16="http://schemas.microsoft.com/office/drawing/2014/main" id="{8BC96A6A-FD2D-1748-8808-57930F5E728F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207;p32">
              <a:extLst>
                <a:ext uri="{FF2B5EF4-FFF2-40B4-BE49-F238E27FC236}">
                  <a16:creationId xmlns:a16="http://schemas.microsoft.com/office/drawing/2014/main" id="{6C09A0C1-6DD6-7B49-84B8-F1090F296909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65A421E-8946-834D-9EDB-D0678F4F8079}"/>
              </a:ext>
            </a:extLst>
          </p:cNvPr>
          <p:cNvGrpSpPr/>
          <p:nvPr/>
        </p:nvGrpSpPr>
        <p:grpSpPr>
          <a:xfrm>
            <a:off x="8983522" y="4538063"/>
            <a:ext cx="1777450" cy="910298"/>
            <a:chOff x="8878561" y="1680690"/>
            <a:chExt cx="1777450" cy="910298"/>
          </a:xfrm>
        </p:grpSpPr>
        <p:pic>
          <p:nvPicPr>
            <p:cNvPr id="74" name="Google Shape;206;p32">
              <a:extLst>
                <a:ext uri="{FF2B5EF4-FFF2-40B4-BE49-F238E27FC236}">
                  <a16:creationId xmlns:a16="http://schemas.microsoft.com/office/drawing/2014/main" id="{6AC56621-2667-CF46-8ED7-4AF68D31BF3C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207;p32">
              <a:extLst>
                <a:ext uri="{FF2B5EF4-FFF2-40B4-BE49-F238E27FC236}">
                  <a16:creationId xmlns:a16="http://schemas.microsoft.com/office/drawing/2014/main" id="{E9052240-62F7-8A41-9399-EED44823C28E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6CD05D1-A5B2-D64F-A239-815604DD60C8}"/>
              </a:ext>
            </a:extLst>
          </p:cNvPr>
          <p:cNvCxnSpPr>
            <a:stCxn id="43" idx="3"/>
            <a:endCxn id="6" idx="1"/>
          </p:cNvCxnSpPr>
          <p:nvPr/>
        </p:nvCxnSpPr>
        <p:spPr>
          <a:xfrm flipV="1">
            <a:off x="3258634" y="3690600"/>
            <a:ext cx="2439508" cy="10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7CA81AFE-3A3D-B94F-9C18-F0271960E4F2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251980" y="4115964"/>
            <a:ext cx="2446162" cy="10665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6D4A49D-021F-764B-A177-4903097EB19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258635" y="2226053"/>
            <a:ext cx="2439507" cy="11390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3B6C3C32-8A42-9A4F-ACCC-23A22C6F16F9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7068842" y="2176346"/>
            <a:ext cx="1892284" cy="1188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138E69E-DF27-F946-A724-118C7F231419}"/>
              </a:ext>
            </a:extLst>
          </p:cNvPr>
          <p:cNvCxnSpPr>
            <a:cxnSpLocks/>
            <a:stCxn id="71" idx="1"/>
          </p:cNvCxnSpPr>
          <p:nvPr/>
        </p:nvCxnSpPr>
        <p:spPr>
          <a:xfrm flipH="1">
            <a:off x="7191406" y="3620086"/>
            <a:ext cx="1754872" cy="313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1EA77BE-8173-1D4B-A15C-ED0B85EDF143}"/>
              </a:ext>
            </a:extLst>
          </p:cNvPr>
          <p:cNvCxnSpPr>
            <a:cxnSpLocks/>
            <a:stCxn id="74" idx="1"/>
          </p:cNvCxnSpPr>
          <p:nvPr/>
        </p:nvCxnSpPr>
        <p:spPr>
          <a:xfrm flipH="1" flipV="1">
            <a:off x="7122700" y="4099937"/>
            <a:ext cx="1860822" cy="9282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25835B9-F371-254A-8094-0DC8E3A7FB0B}"/>
              </a:ext>
            </a:extLst>
          </p:cNvPr>
          <p:cNvSpPr/>
          <p:nvPr/>
        </p:nvSpPr>
        <p:spPr>
          <a:xfrm>
            <a:off x="9694644" y="855802"/>
            <a:ext cx="208786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Środowiska dev na żądanie</a:t>
            </a:r>
          </a:p>
        </p:txBody>
      </p:sp>
    </p:spTree>
    <p:extLst>
      <p:ext uri="{BB962C8B-B14F-4D97-AF65-F5344CB8AC3E}">
        <p14:creationId xmlns:p14="http://schemas.microsoft.com/office/powerpoint/2010/main" val="101066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448DC-85B0-3343-A5D4-425E7641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V1.7+ Codility – więcej self service</a:t>
            </a:r>
          </a:p>
        </p:txBody>
      </p:sp>
      <p:sp>
        <p:nvSpPr>
          <p:cNvPr id="5" name="Google Shape;174;p30">
            <a:extLst>
              <a:ext uri="{FF2B5EF4-FFF2-40B4-BE49-F238E27FC236}">
                <a16:creationId xmlns:a16="http://schemas.microsoft.com/office/drawing/2014/main" id="{57F1A7F0-C21E-4A48-93C3-EB5BFDA17398}"/>
              </a:ext>
            </a:extLst>
          </p:cNvPr>
          <p:cNvSpPr/>
          <p:nvPr/>
        </p:nvSpPr>
        <p:spPr>
          <a:xfrm>
            <a:off x="1490782" y="173015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A</a:t>
            </a:r>
            <a:endParaRPr dirty="0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E41807D-A230-D741-BD68-3CF3820EB6BE}"/>
              </a:ext>
            </a:extLst>
          </p:cNvPr>
          <p:cNvGrpSpPr/>
          <p:nvPr/>
        </p:nvGrpSpPr>
        <p:grpSpPr>
          <a:xfrm>
            <a:off x="5698142" y="2969109"/>
            <a:ext cx="1370700" cy="1442982"/>
            <a:chOff x="5868890" y="3452575"/>
            <a:chExt cx="1370700" cy="1442982"/>
          </a:xfrm>
        </p:grpSpPr>
        <p:sp>
          <p:nvSpPr>
            <p:cNvPr id="6" name="Google Shape;175;p30">
              <a:extLst>
                <a:ext uri="{FF2B5EF4-FFF2-40B4-BE49-F238E27FC236}">
                  <a16:creationId xmlns:a16="http://schemas.microsoft.com/office/drawing/2014/main" id="{1170E08F-648C-834D-A1CC-3AE1A93D7510}"/>
                </a:ext>
              </a:extLst>
            </p:cNvPr>
            <p:cNvSpPr/>
            <p:nvPr/>
          </p:nvSpPr>
          <p:spPr>
            <a:xfrm>
              <a:off x="5868890" y="3452575"/>
              <a:ext cx="1370700" cy="1442982"/>
            </a:xfrm>
            <a:prstGeom prst="rect">
              <a:avLst/>
            </a:prstGeom>
            <a:solidFill>
              <a:schemeClr val="bg1"/>
            </a:solidFill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9;p32">
              <a:extLst>
                <a:ext uri="{FF2B5EF4-FFF2-40B4-BE49-F238E27FC236}">
                  <a16:creationId xmlns:a16="http://schemas.microsoft.com/office/drawing/2014/main" id="{74DDAE9C-6B15-7644-8810-961D1D05D25D}"/>
                </a:ext>
              </a:extLst>
            </p:cNvPr>
            <p:cNvSpPr/>
            <p:nvPr/>
          </p:nvSpPr>
          <p:spPr>
            <a:xfrm>
              <a:off x="5991454" y="363115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dev</a:t>
              </a:r>
              <a:endParaRPr dirty="0"/>
            </a:p>
          </p:txBody>
        </p:sp>
        <p:sp>
          <p:nvSpPr>
            <p:cNvPr id="25" name="Google Shape;210;p32">
              <a:extLst>
                <a:ext uri="{FF2B5EF4-FFF2-40B4-BE49-F238E27FC236}">
                  <a16:creationId xmlns:a16="http://schemas.microsoft.com/office/drawing/2014/main" id="{8A8C0DC3-6D1A-E74B-A5B8-321C084F3CF6}"/>
                </a:ext>
              </a:extLst>
            </p:cNvPr>
            <p:cNvSpPr/>
            <p:nvPr/>
          </p:nvSpPr>
          <p:spPr>
            <a:xfrm>
              <a:off x="5991454" y="4037378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staging</a:t>
              </a:r>
              <a:endParaRPr dirty="0"/>
            </a:p>
          </p:txBody>
        </p:sp>
        <p:sp>
          <p:nvSpPr>
            <p:cNvPr id="26" name="Google Shape;211;p32">
              <a:extLst>
                <a:ext uri="{FF2B5EF4-FFF2-40B4-BE49-F238E27FC236}">
                  <a16:creationId xmlns:a16="http://schemas.microsoft.com/office/drawing/2014/main" id="{81B468D7-27D0-A146-B084-666D97BE882A}"/>
                </a:ext>
              </a:extLst>
            </p:cNvPr>
            <p:cNvSpPr/>
            <p:nvPr/>
          </p:nvSpPr>
          <p:spPr>
            <a:xfrm>
              <a:off x="5991454" y="4443603"/>
              <a:ext cx="1127100" cy="2796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prod</a:t>
              </a:r>
              <a:endParaRPr dirty="0"/>
            </a:p>
          </p:txBody>
        </p:sp>
      </p:grpSp>
      <p:sp>
        <p:nvSpPr>
          <p:cNvPr id="43" name="Google Shape;174;p30">
            <a:extLst>
              <a:ext uri="{FF2B5EF4-FFF2-40B4-BE49-F238E27FC236}">
                <a16:creationId xmlns:a16="http://schemas.microsoft.com/office/drawing/2014/main" id="{1B87E914-44A4-714A-9772-30A5386B1C37}"/>
              </a:ext>
            </a:extLst>
          </p:cNvPr>
          <p:cNvSpPr/>
          <p:nvPr/>
        </p:nvSpPr>
        <p:spPr>
          <a:xfrm>
            <a:off x="1490781" y="3205403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B</a:t>
            </a:r>
            <a:endParaRPr dirty="0"/>
          </a:p>
        </p:txBody>
      </p:sp>
      <p:sp>
        <p:nvSpPr>
          <p:cNvPr id="44" name="Google Shape;174;p30">
            <a:extLst>
              <a:ext uri="{FF2B5EF4-FFF2-40B4-BE49-F238E27FC236}">
                <a16:creationId xmlns:a16="http://schemas.microsoft.com/office/drawing/2014/main" id="{D01B65B7-25B9-4E40-AAE5-C0EEFA66297F}"/>
              </a:ext>
            </a:extLst>
          </p:cNvPr>
          <p:cNvSpPr/>
          <p:nvPr/>
        </p:nvSpPr>
        <p:spPr>
          <a:xfrm>
            <a:off x="1484127" y="4686570"/>
            <a:ext cx="1767853" cy="991800"/>
          </a:xfrm>
          <a:prstGeom prst="rect">
            <a:avLst/>
          </a:prstGeom>
          <a:solidFill>
            <a:schemeClr val="bg1"/>
          </a:solidFill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Repozytorium </a:t>
            </a:r>
            <a:r>
              <a:rPr lang="pl-PL" dirty="0" err="1"/>
              <a:t>app</a:t>
            </a:r>
            <a:r>
              <a:rPr lang="pl-PL" dirty="0"/>
              <a:t> C</a:t>
            </a:r>
            <a:endParaRPr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0242B96-D9D4-AE45-9961-243C39D694B8}"/>
              </a:ext>
            </a:extLst>
          </p:cNvPr>
          <p:cNvGrpSpPr/>
          <p:nvPr/>
        </p:nvGrpSpPr>
        <p:grpSpPr>
          <a:xfrm>
            <a:off x="8961126" y="1686260"/>
            <a:ext cx="1777450" cy="910298"/>
            <a:chOff x="8878561" y="1680690"/>
            <a:chExt cx="1777450" cy="910298"/>
          </a:xfrm>
        </p:grpSpPr>
        <p:pic>
          <p:nvPicPr>
            <p:cNvPr id="56" name="Google Shape;206;p32">
              <a:extLst>
                <a:ext uri="{FF2B5EF4-FFF2-40B4-BE49-F238E27FC236}">
                  <a16:creationId xmlns:a16="http://schemas.microsoft.com/office/drawing/2014/main" id="{D80C9177-842F-9A4E-A893-DF622F0F6FAB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207;p32">
              <a:extLst>
                <a:ext uri="{FF2B5EF4-FFF2-40B4-BE49-F238E27FC236}">
                  <a16:creationId xmlns:a16="http://schemas.microsoft.com/office/drawing/2014/main" id="{030DE4A0-7B90-644A-AA6E-13615002C1A4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95D452-36C4-4243-9B03-B4469C8411CB}"/>
              </a:ext>
            </a:extLst>
          </p:cNvPr>
          <p:cNvGrpSpPr/>
          <p:nvPr/>
        </p:nvGrpSpPr>
        <p:grpSpPr>
          <a:xfrm>
            <a:off x="8946278" y="3130000"/>
            <a:ext cx="1777450" cy="910298"/>
            <a:chOff x="8878561" y="1680690"/>
            <a:chExt cx="1777450" cy="910298"/>
          </a:xfrm>
        </p:grpSpPr>
        <p:pic>
          <p:nvPicPr>
            <p:cNvPr id="71" name="Google Shape;206;p32">
              <a:extLst>
                <a:ext uri="{FF2B5EF4-FFF2-40B4-BE49-F238E27FC236}">
                  <a16:creationId xmlns:a16="http://schemas.microsoft.com/office/drawing/2014/main" id="{8BC96A6A-FD2D-1748-8808-57930F5E728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207;p32">
              <a:extLst>
                <a:ext uri="{FF2B5EF4-FFF2-40B4-BE49-F238E27FC236}">
                  <a16:creationId xmlns:a16="http://schemas.microsoft.com/office/drawing/2014/main" id="{6C09A0C1-6DD6-7B49-84B8-F1090F296909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65A421E-8946-834D-9EDB-D0678F4F8079}"/>
              </a:ext>
            </a:extLst>
          </p:cNvPr>
          <p:cNvGrpSpPr/>
          <p:nvPr/>
        </p:nvGrpSpPr>
        <p:grpSpPr>
          <a:xfrm>
            <a:off x="8983522" y="4538063"/>
            <a:ext cx="1777450" cy="910298"/>
            <a:chOff x="8878561" y="1680690"/>
            <a:chExt cx="1777450" cy="910298"/>
          </a:xfrm>
        </p:grpSpPr>
        <p:pic>
          <p:nvPicPr>
            <p:cNvPr id="74" name="Google Shape;206;p32">
              <a:extLst>
                <a:ext uri="{FF2B5EF4-FFF2-40B4-BE49-F238E27FC236}">
                  <a16:creationId xmlns:a16="http://schemas.microsoft.com/office/drawing/2014/main" id="{6AC56621-2667-CF46-8ED7-4AF68D31BF3C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878561" y="1750563"/>
              <a:ext cx="840424" cy="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207;p32">
              <a:extLst>
                <a:ext uri="{FF2B5EF4-FFF2-40B4-BE49-F238E27FC236}">
                  <a16:creationId xmlns:a16="http://schemas.microsoft.com/office/drawing/2014/main" id="{E9052240-62F7-8A41-9399-EED44823C28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18985" y="1680690"/>
              <a:ext cx="937026" cy="909149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6CD05D1-A5B2-D64F-A239-815604DD60C8}"/>
              </a:ext>
            </a:extLst>
          </p:cNvPr>
          <p:cNvCxnSpPr>
            <a:stCxn id="43" idx="3"/>
            <a:endCxn id="6" idx="1"/>
          </p:cNvCxnSpPr>
          <p:nvPr/>
        </p:nvCxnSpPr>
        <p:spPr>
          <a:xfrm flipV="1">
            <a:off x="3258634" y="3690600"/>
            <a:ext cx="2439508" cy="10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7CA81AFE-3A3D-B94F-9C18-F0271960E4F2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251980" y="4115964"/>
            <a:ext cx="2446162" cy="10665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26D4A49D-021F-764B-A177-4903097EB19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258635" y="2226053"/>
            <a:ext cx="2439507" cy="11390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3B6C3C32-8A42-9A4F-ACCC-23A22C6F16F9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7068842" y="2176346"/>
            <a:ext cx="1892284" cy="11887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138E69E-DF27-F946-A724-118C7F231419}"/>
              </a:ext>
            </a:extLst>
          </p:cNvPr>
          <p:cNvCxnSpPr>
            <a:cxnSpLocks/>
            <a:stCxn id="71" idx="1"/>
          </p:cNvCxnSpPr>
          <p:nvPr/>
        </p:nvCxnSpPr>
        <p:spPr>
          <a:xfrm flipH="1">
            <a:off x="7191406" y="3620086"/>
            <a:ext cx="1754872" cy="313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1EA77BE-8173-1D4B-A15C-ED0B85EDF143}"/>
              </a:ext>
            </a:extLst>
          </p:cNvPr>
          <p:cNvCxnSpPr>
            <a:cxnSpLocks/>
            <a:stCxn id="74" idx="1"/>
          </p:cNvCxnSpPr>
          <p:nvPr/>
        </p:nvCxnSpPr>
        <p:spPr>
          <a:xfrm flipH="1" flipV="1">
            <a:off x="7122700" y="4099937"/>
            <a:ext cx="1860822" cy="9282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">
            <a:extLst>
              <a:ext uri="{FF2B5EF4-FFF2-40B4-BE49-F238E27FC236}">
                <a16:creationId xmlns:a16="http://schemas.microsoft.com/office/drawing/2014/main" id="{3AA5AF06-D60B-5A49-9CC5-B7089B69F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8666" y="945169"/>
            <a:ext cx="1915866" cy="63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01894C8-6B6F-CB4C-8A5C-3F667FD1E3C1}"/>
              </a:ext>
            </a:extLst>
          </p:cNvPr>
          <p:cNvSpPr txBox="1"/>
          <p:nvPr/>
        </p:nvSpPr>
        <p:spPr>
          <a:xfrm>
            <a:off x="2337832" y="6398068"/>
            <a:ext cx="80913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sz="2000" dirty="0"/>
              <a:t>Potem: kolejna iteracja analizy czy coś warto wyciągnąć jako wspólny skrypt.</a:t>
            </a:r>
            <a:endParaRPr lang="en-PL" sz="2000" dirty="0"/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62B908B1-4CA8-E049-BC56-E0179EA34CA7}"/>
              </a:ext>
            </a:extLst>
          </p:cNvPr>
          <p:cNvSpPr/>
          <p:nvPr/>
        </p:nvSpPr>
        <p:spPr>
          <a:xfrm>
            <a:off x="4616604" y="5269621"/>
            <a:ext cx="3311912" cy="728253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205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EFA745-6128-D647-B03F-CB215E19A3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620" b="11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434" y="4055729"/>
            <a:ext cx="9949813" cy="1325563"/>
          </a:xfrm>
          <a:solidFill>
            <a:schemeClr val="tx1"/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No free lunch - application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way</a:t>
            </a:r>
            <a:r>
              <a:rPr lang="en-US" sz="6000" b="1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smarter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(12factorapps, metrics, coordination …)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E6C806-CEAD-0B40-99FF-198A07FFBAFE}"/>
              </a:ext>
            </a:extLst>
          </p:cNvPr>
          <p:cNvSpPr/>
          <p:nvPr/>
        </p:nvSpPr>
        <p:spPr>
          <a:xfrm>
            <a:off x="7289761" y="6488668"/>
            <a:ext cx="4902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www.flickr.com</a:t>
            </a:r>
            <a:r>
              <a:rPr lang="en-US" dirty="0">
                <a:solidFill>
                  <a:schemeClr val="bg1"/>
                </a:solidFill>
              </a:rPr>
              <a:t>/photos/160866001@N07/</a:t>
            </a:r>
          </a:p>
        </p:txBody>
      </p:sp>
    </p:spTree>
    <p:extLst>
      <p:ext uri="{BB962C8B-B14F-4D97-AF65-F5344CB8AC3E}">
        <p14:creationId xmlns:p14="http://schemas.microsoft.com/office/powerpoint/2010/main" val="262296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A4197-4BB7-C942-9CB4-F42CB76FD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12 factor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F010A-888C-5C4F-811A-729AD1E53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PL" dirty="0"/>
              <a:t>Wybieraj konfigurację przez zmienne środowiskowe</a:t>
            </a:r>
          </a:p>
          <a:p>
            <a:pPr marL="514350" indent="-514350">
              <a:buAutoNum type="arabicPeriod"/>
            </a:pPr>
            <a:r>
              <a:rPr lang="en-PL" dirty="0"/>
              <a:t>Loguj na stdout </a:t>
            </a:r>
            <a:br>
              <a:rPr lang="en-PL" dirty="0"/>
            </a:br>
            <a:r>
              <a:rPr lang="en-PL" dirty="0"/>
              <a:t>(ustrukturyzowane, najlepiej json)</a:t>
            </a:r>
          </a:p>
          <a:p>
            <a:pPr marL="514350" indent="-514350">
              <a:buAutoNum type="arabicPeriod"/>
            </a:pPr>
            <a:r>
              <a:rPr lang="en-PL" dirty="0"/>
              <a:t>Skalowanie aplikacji</a:t>
            </a:r>
            <a:r>
              <a:rPr lang="pl-PL" dirty="0"/>
              <a:t> przez dodanie nowego procesu</a:t>
            </a:r>
          </a:p>
          <a:p>
            <a:pPr marL="514350" indent="-514350">
              <a:buAutoNum type="arabicPeriod"/>
            </a:pPr>
            <a:r>
              <a:rPr lang="pl-PL" dirty="0"/>
              <a:t>MTTR versus MTTF, </a:t>
            </a:r>
            <a:br>
              <a:rPr lang="pl-PL" dirty="0"/>
            </a:br>
            <a:r>
              <a:rPr lang="pl-PL" dirty="0" err="1"/>
              <a:t>aka</a:t>
            </a:r>
            <a:r>
              <a:rPr lang="pl-PL" dirty="0"/>
              <a:t> szybko wstajesz i się składasz (</a:t>
            </a:r>
            <a:r>
              <a:rPr lang="pl-PL" dirty="0" err="1"/>
              <a:t>fail</a:t>
            </a:r>
            <a:r>
              <a:rPr lang="pl-PL" dirty="0"/>
              <a:t> fast)</a:t>
            </a:r>
          </a:p>
          <a:p>
            <a:pPr marL="514350" indent="-514350">
              <a:buAutoNum type="arabicPeriod"/>
            </a:pPr>
            <a:r>
              <a:rPr lang="pl-PL" dirty="0"/>
              <a:t>Zakładamy, że </a:t>
            </a:r>
            <a:r>
              <a:rPr lang="pl-PL" dirty="0" err="1"/>
              <a:t>call</a:t>
            </a:r>
            <a:r>
              <a:rPr lang="pl-PL" dirty="0"/>
              <a:t> do innego serwisu może </a:t>
            </a:r>
            <a:r>
              <a:rPr lang="pl-PL" dirty="0" err="1"/>
              <a:t>timeout</a:t>
            </a:r>
            <a:endParaRPr lang="pl-PL" dirty="0"/>
          </a:p>
          <a:p>
            <a:pPr marL="514350" indent="-514350">
              <a:buAutoNum type="arabicPeriod"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36336-20B9-FE4B-932B-D221F83B969B}"/>
              </a:ext>
            </a:extLst>
          </p:cNvPr>
          <p:cNvSpPr/>
          <p:nvPr/>
        </p:nvSpPr>
        <p:spPr>
          <a:xfrm>
            <a:off x="5075945" y="6446928"/>
            <a:ext cx="20401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https://12factor.net</a:t>
            </a:r>
            <a:endParaRPr lang="en-P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C163AD-283C-294E-835B-9B42E9105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7220" y="-35426"/>
            <a:ext cx="33528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1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High delivery performace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dirty="0"/>
              <a:t>Lead Time</a:t>
            </a:r>
          </a:p>
          <a:p>
            <a:r>
              <a:rPr lang="en-PL" dirty="0"/>
              <a:t>Deployment frequency</a:t>
            </a:r>
          </a:p>
          <a:p>
            <a:r>
              <a:rPr lang="en-PL" dirty="0"/>
              <a:t>Mean time to Recovery</a:t>
            </a:r>
          </a:p>
          <a:p>
            <a:r>
              <a:rPr lang="en-PL" dirty="0"/>
              <a:t>Change Fail Percent</a:t>
            </a:r>
          </a:p>
          <a:p>
            <a:endParaRPr lang="en-PL" dirty="0"/>
          </a:p>
          <a:p>
            <a:endParaRPr lang="en-P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8F4C1F-3039-0E45-B569-B0615576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589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4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A4197-4BB7-C942-9CB4-F42CB76FD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12 factor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F010A-888C-5C4F-811A-729AD1E53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pl-PL" dirty="0"/>
              <a:t>MTTR versus MTTF, </a:t>
            </a:r>
            <a:br>
              <a:rPr lang="pl-PL" dirty="0"/>
            </a:br>
            <a:r>
              <a:rPr lang="pl-PL" dirty="0" err="1"/>
              <a:t>aka</a:t>
            </a:r>
            <a:r>
              <a:rPr lang="pl-PL" dirty="0"/>
              <a:t> szybko wstajesz i się składasz (</a:t>
            </a:r>
            <a:r>
              <a:rPr lang="pl-PL" dirty="0" err="1"/>
              <a:t>fail</a:t>
            </a:r>
            <a:r>
              <a:rPr lang="pl-PL" dirty="0"/>
              <a:t> fast)</a:t>
            </a:r>
          </a:p>
          <a:p>
            <a:pPr marL="514350" indent="-514350">
              <a:buAutoNum type="arabicPeriod" startAt="4"/>
            </a:pPr>
            <a:r>
              <a:rPr lang="pl-PL" dirty="0"/>
              <a:t>Zakładamy, że </a:t>
            </a:r>
            <a:r>
              <a:rPr lang="pl-PL" dirty="0" err="1"/>
              <a:t>call</a:t>
            </a:r>
            <a:r>
              <a:rPr lang="pl-PL" dirty="0"/>
              <a:t> do innego serwisu może </a:t>
            </a:r>
            <a:r>
              <a:rPr lang="pl-PL" dirty="0" err="1"/>
              <a:t>timeout</a:t>
            </a:r>
            <a:endParaRPr lang="pl-PL" dirty="0"/>
          </a:p>
          <a:p>
            <a:pPr marL="514350" indent="-514350">
              <a:buAutoNum type="arabicPeriod" startAt="4"/>
            </a:pPr>
            <a:r>
              <a:rPr lang="pl-PL" dirty="0" err="1"/>
              <a:t>Kordynacja</a:t>
            </a:r>
            <a:r>
              <a:rPr lang="pl-PL" dirty="0"/>
              <a:t> jest po naszej stronie, np., wybór leadera czy właściwa kolejność wykonania operacji.</a:t>
            </a:r>
          </a:p>
          <a:p>
            <a:pPr marL="514350" indent="-514350">
              <a:buAutoNum type="arabicPeriod" startAt="4"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36336-20B9-FE4B-932B-D221F83B969B}"/>
              </a:ext>
            </a:extLst>
          </p:cNvPr>
          <p:cNvSpPr/>
          <p:nvPr/>
        </p:nvSpPr>
        <p:spPr>
          <a:xfrm>
            <a:off x="5075945" y="6446928"/>
            <a:ext cx="20401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https://12factor.net</a:t>
            </a:r>
            <a:endParaRPr lang="en-P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C163AD-283C-294E-835B-9B42E9105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7220" y="-35426"/>
            <a:ext cx="33528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87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50F9-B2D9-464D-BC42-437631F70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Observability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F08C6E8-0CCA-484E-B609-01DC424FD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45362"/>
            <a:ext cx="8854068" cy="4541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2F4B798-3334-384A-81B8-23F138FE3881}"/>
              </a:ext>
            </a:extLst>
          </p:cNvPr>
          <p:cNvSpPr/>
          <p:nvPr/>
        </p:nvSpPr>
        <p:spPr>
          <a:xfrm>
            <a:off x="3273304" y="6308209"/>
            <a:ext cx="56453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dirty="0"/>
              <a:t>https://peter.bourgon.org/go-for-industrial-programming/</a:t>
            </a:r>
          </a:p>
        </p:txBody>
      </p:sp>
    </p:spTree>
    <p:extLst>
      <p:ext uri="{BB962C8B-B14F-4D97-AF65-F5344CB8AC3E}">
        <p14:creationId xmlns:p14="http://schemas.microsoft.com/office/powerpoint/2010/main" val="399233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2321-DB32-4C4C-B289-0B8B89AD5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Observability -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45631-74E6-AD44-A162-A9E1C039B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97137" cy="37165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L" sz="3200" dirty="0"/>
              <a:t>Serwuj dane monitoringowe </a:t>
            </a:r>
            <a:br>
              <a:rPr lang="en-PL" sz="3200" dirty="0"/>
            </a:br>
            <a:r>
              <a:rPr lang="en-PL" sz="3200" dirty="0"/>
              <a:t>na innym niż twoja aplikacja.</a:t>
            </a:r>
          </a:p>
          <a:p>
            <a:pPr marL="0" indent="0">
              <a:buNone/>
            </a:pPr>
            <a:endParaRPr lang="en-PL" sz="32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0CBA11A-100B-6D41-9C4B-F0FA0AC676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3953" y="5718306"/>
            <a:ext cx="4165600" cy="838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EFEA62-F93C-B744-8B45-83BF88041629}"/>
              </a:ext>
            </a:extLst>
          </p:cNvPr>
          <p:cNvSpPr txBox="1"/>
          <p:nvPr/>
        </p:nvSpPr>
        <p:spPr>
          <a:xfrm>
            <a:off x="6317326" y="1682296"/>
            <a:ext cx="6096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apiVersion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v1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kind: Service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metadata: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name: my-app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annotations: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/scrape: 'true'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/port:   '9090’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/path: 'metrics/'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spec: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selector: 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app: my-app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ports: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- port: 8080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target_port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8080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778F38-A49E-2A45-8125-EA4F81BC7FDC}"/>
              </a:ext>
            </a:extLst>
          </p:cNvPr>
          <p:cNvSpPr/>
          <p:nvPr/>
        </p:nvSpPr>
        <p:spPr>
          <a:xfrm>
            <a:off x="7472448" y="6391277"/>
            <a:ext cx="46217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dirty="0"/>
              <a:t>https://prometheus.io/docs/practices/naming/</a:t>
            </a:r>
          </a:p>
        </p:txBody>
      </p:sp>
    </p:spTree>
    <p:extLst>
      <p:ext uri="{BB962C8B-B14F-4D97-AF65-F5344CB8AC3E}">
        <p14:creationId xmlns:p14="http://schemas.microsoft.com/office/powerpoint/2010/main" val="1103857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2321-DB32-4C4C-B289-0B8B89AD5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Observability -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45631-74E6-AD44-A162-A9E1C039B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97137" cy="37165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L" sz="3200" dirty="0"/>
              <a:t>Dwa podejścia:</a:t>
            </a:r>
          </a:p>
          <a:p>
            <a:r>
              <a:rPr lang="en-PL" sz="3200" dirty="0"/>
              <a:t>RED </a:t>
            </a:r>
            <a:br>
              <a:rPr lang="en-PL" sz="3200" dirty="0"/>
            </a:br>
            <a:r>
              <a:rPr lang="en-PL" sz="3200" dirty="0"/>
              <a:t>– Rate Error Duraction</a:t>
            </a:r>
          </a:p>
          <a:p>
            <a:r>
              <a:rPr lang="en-PL" sz="3200" dirty="0"/>
              <a:t>USE </a:t>
            </a:r>
            <a:br>
              <a:rPr lang="en-PL" sz="3200" dirty="0"/>
            </a:br>
            <a:r>
              <a:rPr lang="en-PL" sz="3200" dirty="0"/>
              <a:t>– Utilization Saturation and Errors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0CBA11A-100B-6D41-9C4B-F0FA0AC676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3953" y="5718306"/>
            <a:ext cx="4165600" cy="838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6AEA03-4E90-C942-A778-548204E2373D}"/>
              </a:ext>
            </a:extLst>
          </p:cNvPr>
          <p:cNvSpPr txBox="1"/>
          <p:nvPr/>
        </p:nvSpPr>
        <p:spPr>
          <a:xfrm>
            <a:off x="6317326" y="1682296"/>
            <a:ext cx="6096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apiVersion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v1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kind: Service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metadata: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name: my-app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annotations: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/scrape: 'true'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/port:   '9090’</a:t>
            </a:r>
          </a:p>
          <a:p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prometheus.io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/path: 'metrics/'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spec: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selector: 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app: my-app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ports: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- port: 8080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target_port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8080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08156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2321-DB32-4C4C-B289-0B8B89AD5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Observability - logging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45631-74E6-AD44-A162-A9E1C039B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212659" cy="3716531"/>
          </a:xfrm>
        </p:spPr>
        <p:txBody>
          <a:bodyPr>
            <a:normAutofit/>
          </a:bodyPr>
          <a:lstStyle/>
          <a:p>
            <a:r>
              <a:rPr lang="en-PL" dirty="0"/>
              <a:t>Zmienna środowiskowa w deploymencie </a:t>
            </a:r>
            <a:br>
              <a:rPr lang="en-PL" dirty="0"/>
            </a:br>
            <a:r>
              <a:rPr lang="en-PL" dirty="0"/>
              <a:t>LOG_LEVEL</a:t>
            </a:r>
          </a:p>
          <a:p>
            <a:r>
              <a:rPr lang="en-PL" dirty="0"/>
              <a:t>Logi, najlepiej, JSON</a:t>
            </a:r>
          </a:p>
          <a:p>
            <a:r>
              <a:rPr lang="en-PL" dirty="0"/>
              <a:t>Wiele bibiotek, np., </a:t>
            </a:r>
            <a:br>
              <a:rPr lang="en-PL" dirty="0"/>
            </a:br>
            <a:r>
              <a:rPr lang="en-PL" dirty="0"/>
              <a:t>dla Golanga: </a:t>
            </a:r>
            <a:r>
              <a:rPr lang="en-GB" dirty="0">
                <a:hlinkClick r:id="rId3"/>
              </a:rPr>
              <a:t>zap</a:t>
            </a:r>
            <a:r>
              <a:rPr lang="en-GB" dirty="0"/>
              <a:t> </a:t>
            </a:r>
            <a:r>
              <a:rPr lang="en-GB" dirty="0" err="1"/>
              <a:t>lub</a:t>
            </a:r>
            <a:r>
              <a:rPr lang="en-GB" dirty="0"/>
              <a:t> </a:t>
            </a:r>
            <a:r>
              <a:rPr lang="en-GB" dirty="0">
                <a:hlinkClick r:id="rId4"/>
              </a:rPr>
              <a:t>logrus</a:t>
            </a:r>
            <a:endParaRPr lang="en-GB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9D669E6-EB4A-3D48-A092-D47EF77819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43691" y="1123910"/>
            <a:ext cx="2561064" cy="913501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D9C6B14-9771-F64A-A827-56F313BE7B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03172" y="3775562"/>
            <a:ext cx="3124200" cy="762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1EAA2EDD-C018-9C4A-9B70-D157ED933C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177721" y="2525485"/>
            <a:ext cx="2375103" cy="913501"/>
          </a:xfrm>
          <a:prstGeom prst="rect">
            <a:avLst/>
          </a:prstGeom>
        </p:spPr>
      </p:pic>
      <p:pic>
        <p:nvPicPr>
          <p:cNvPr id="10242" name="Picture 2" descr="Loki Logo">
            <a:extLst>
              <a:ext uri="{FF2B5EF4-FFF2-40B4-BE49-F238E27FC236}">
                <a16:creationId xmlns:a16="http://schemas.microsoft.com/office/drawing/2014/main" id="{6F383DF0-A601-FF44-A35D-7B2F8A322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4477" y="4842216"/>
            <a:ext cx="2368347" cy="1399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888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2DB5B-4E83-4848-BFF2-700D94AA5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Współpraca z K8S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FC576-23C1-3345-A712-A673335EC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b="1" dirty="0"/>
              <a:t>Readiness probe </a:t>
            </a:r>
          </a:p>
          <a:p>
            <a:pPr marL="0" indent="0">
              <a:buNone/>
            </a:pPr>
            <a:r>
              <a:rPr lang="en-PL" dirty="0"/>
              <a:t>  – czy jestem gotowy?</a:t>
            </a:r>
          </a:p>
          <a:p>
            <a:pPr marL="0" indent="0">
              <a:buNone/>
            </a:pPr>
            <a:r>
              <a:rPr lang="en-PL" dirty="0"/>
              <a:t>  – czy moje powiązane serwisy </a:t>
            </a:r>
            <a:br>
              <a:rPr lang="en-PL" dirty="0"/>
            </a:br>
            <a:r>
              <a:rPr lang="en-PL" dirty="0"/>
              <a:t>    odpowiadają?</a:t>
            </a:r>
          </a:p>
          <a:p>
            <a:pPr marL="0" indent="0">
              <a:buNone/>
            </a:pPr>
            <a:r>
              <a:rPr lang="en-PL" dirty="0"/>
              <a:t> </a:t>
            </a:r>
          </a:p>
          <a:p>
            <a:r>
              <a:rPr lang="en-PL" b="1" dirty="0"/>
              <a:t>Liveness probe </a:t>
            </a:r>
          </a:p>
          <a:p>
            <a:pPr marL="0" indent="0">
              <a:buNone/>
            </a:pPr>
            <a:r>
              <a:rPr lang="en-PL" dirty="0"/>
              <a:t>  – czy żyje?</a:t>
            </a:r>
          </a:p>
          <a:p>
            <a:pPr marL="457200" lvl="1" indent="0">
              <a:buNone/>
            </a:pPr>
            <a:endParaRPr lang="en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547C4A-D30B-6745-A279-AE4E47900EC9}"/>
              </a:ext>
            </a:extLst>
          </p:cNvPr>
          <p:cNvSpPr txBox="1"/>
          <p:nvPr/>
        </p:nvSpPr>
        <p:spPr>
          <a:xfrm>
            <a:off x="6865434" y="1027906"/>
            <a:ext cx="6096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readinessProbe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httpGet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path: /ready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port: 8090</a:t>
            </a:r>
            <a:endParaRPr lang="en-P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livenessProbe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httpGet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path: /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healthz</a:t>
            </a:r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port: 8090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initialDelaySeconds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 5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periodSeconds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 5</a:t>
            </a: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36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2DB5B-4E83-4848-BFF2-700D94AA5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Współpraca z K8S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FC576-23C1-3345-A712-A673335EC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b="1" dirty="0"/>
              <a:t>Readiness probe </a:t>
            </a:r>
          </a:p>
          <a:p>
            <a:pPr marL="0" indent="0">
              <a:buNone/>
            </a:pPr>
            <a:r>
              <a:rPr lang="en-PL" dirty="0"/>
              <a:t>  – czy jestem gotowy?</a:t>
            </a:r>
          </a:p>
          <a:p>
            <a:pPr marL="0" indent="0">
              <a:buNone/>
            </a:pPr>
            <a:r>
              <a:rPr lang="en-PL" dirty="0"/>
              <a:t>  – czy moje powiązane serwisy </a:t>
            </a:r>
            <a:br>
              <a:rPr lang="en-PL" dirty="0"/>
            </a:br>
            <a:r>
              <a:rPr lang="en-PL" dirty="0"/>
              <a:t>    odpowiadają?</a:t>
            </a:r>
          </a:p>
          <a:p>
            <a:pPr marL="0" indent="0">
              <a:buNone/>
            </a:pPr>
            <a:r>
              <a:rPr lang="en-PL" dirty="0"/>
              <a:t> </a:t>
            </a:r>
          </a:p>
          <a:p>
            <a:r>
              <a:rPr lang="en-PL" b="1" dirty="0"/>
              <a:t>Liveness probe </a:t>
            </a:r>
          </a:p>
          <a:p>
            <a:pPr marL="0" indent="0">
              <a:buNone/>
            </a:pPr>
            <a:r>
              <a:rPr lang="en-PL" dirty="0"/>
              <a:t>  – czy żyje?</a:t>
            </a:r>
          </a:p>
          <a:p>
            <a:pPr marL="457200" lvl="1" indent="0">
              <a:buNone/>
            </a:pPr>
            <a:endParaRPr lang="en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547C4A-D30B-6745-A279-AE4E47900EC9}"/>
              </a:ext>
            </a:extLst>
          </p:cNvPr>
          <p:cNvSpPr txBox="1"/>
          <p:nvPr/>
        </p:nvSpPr>
        <p:spPr>
          <a:xfrm>
            <a:off x="6865434" y="1027906"/>
            <a:ext cx="6096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readinessProbe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httpGet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path: /ready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port: 8090</a:t>
            </a:r>
            <a:endParaRPr lang="en-P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livenessProbe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httpGet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path: /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healthz</a:t>
            </a:r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port: 8090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initialDelaySeconds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 5</a:t>
            </a:r>
          </a:p>
          <a:p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periodSeconds</a:t>
            </a: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 5</a:t>
            </a: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ED03F2-E39B-7B4E-96C8-DB75A1A6F398}"/>
              </a:ext>
            </a:extLst>
          </p:cNvPr>
          <p:cNvSpPr/>
          <p:nvPr/>
        </p:nvSpPr>
        <p:spPr>
          <a:xfrm>
            <a:off x="2650026" y="5097304"/>
            <a:ext cx="6688666" cy="16978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Nie musisz mieć o dnia zero na Kubernetesie. </a:t>
            </a:r>
            <a:br>
              <a:rPr lang="en-PL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PL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Możesz po prostu zacząć od liveness.</a:t>
            </a:r>
          </a:p>
        </p:txBody>
      </p:sp>
    </p:spTree>
    <p:extLst>
      <p:ext uri="{BB962C8B-B14F-4D97-AF65-F5344CB8AC3E}">
        <p14:creationId xmlns:p14="http://schemas.microsoft.com/office/powerpoint/2010/main" val="58165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2DB5B-4E83-4848-BFF2-700D94AA5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Współpraca z K8S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FC576-23C1-3345-A712-A673335EC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PL" dirty="0"/>
              <a:t>Nieudane wywołanie</a:t>
            </a:r>
          </a:p>
          <a:p>
            <a:r>
              <a:rPr lang="en-PL" b="1" dirty="0"/>
              <a:t>Readiness probe </a:t>
            </a:r>
          </a:p>
          <a:p>
            <a:pPr marL="0" indent="0">
              <a:buNone/>
            </a:pPr>
            <a:r>
              <a:rPr lang="en-PL" b="1" dirty="0"/>
              <a:t>  </a:t>
            </a:r>
            <a:r>
              <a:rPr lang="en-PL" dirty="0"/>
              <a:t>– Kubernetes nie przekazuje requestów</a:t>
            </a:r>
            <a:br>
              <a:rPr lang="en-PL" dirty="0"/>
            </a:br>
            <a:r>
              <a:rPr lang="en-PL" dirty="0"/>
              <a:t>    (usuwa poda z endpointów dla serwisu)</a:t>
            </a:r>
          </a:p>
          <a:p>
            <a:pPr marL="0" indent="0">
              <a:buNone/>
            </a:pPr>
            <a:r>
              <a:rPr lang="en-PL" dirty="0"/>
              <a:t> </a:t>
            </a:r>
          </a:p>
          <a:p>
            <a:r>
              <a:rPr lang="en-PL" b="1" dirty="0"/>
              <a:t>Liveness probe </a:t>
            </a:r>
            <a:br>
              <a:rPr lang="en-PL" b="1" dirty="0"/>
            </a:br>
            <a:r>
              <a:rPr lang="en-PL" dirty="0"/>
              <a:t>– kubctl ubije twój kontener i go zrestartuje</a:t>
            </a:r>
          </a:p>
        </p:txBody>
      </p:sp>
    </p:spTree>
    <p:extLst>
      <p:ext uri="{BB962C8B-B14F-4D97-AF65-F5344CB8AC3E}">
        <p14:creationId xmlns:p14="http://schemas.microsoft.com/office/powerpoint/2010/main" val="2391396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276F9-1E09-BA4F-923C-D676028C8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Zamykanie aplikacji przez K8S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31C4C-6C0C-7F43-842F-B125983DE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pl-PL" dirty="0" err="1"/>
              <a:t>Kubernetes</a:t>
            </a:r>
            <a:r>
              <a:rPr lang="pl-PL" dirty="0"/>
              <a:t> wysyła SIGTERM</a:t>
            </a:r>
          </a:p>
          <a:p>
            <a:pPr marL="514350" indent="-514350">
              <a:buAutoNum type="arabicPeriod"/>
            </a:pPr>
            <a:r>
              <a:rPr lang="pl-PL" dirty="0" err="1"/>
              <a:t>App</a:t>
            </a:r>
            <a:r>
              <a:rPr lang="pl-PL" dirty="0"/>
              <a:t> powinna go obsłużyć </a:t>
            </a:r>
            <a:br>
              <a:rPr lang="pl-PL" dirty="0"/>
            </a:br>
            <a:r>
              <a:rPr lang="pl-PL" dirty="0"/>
              <a:t>i od razu ustawić </a:t>
            </a:r>
            <a:r>
              <a:rPr lang="pl-PL" dirty="0" err="1"/>
              <a:t>readiness</a:t>
            </a:r>
            <a:r>
              <a:rPr lang="pl-PL" dirty="0"/>
              <a:t> z błędnym kodem</a:t>
            </a:r>
          </a:p>
          <a:p>
            <a:pPr marL="514350" indent="-514350">
              <a:buAutoNum type="arabicPeriod"/>
            </a:pPr>
            <a:r>
              <a:rPr lang="pl-PL" dirty="0" err="1"/>
              <a:t>Kubernetes</a:t>
            </a:r>
            <a:r>
              <a:rPr lang="pl-PL" dirty="0"/>
              <a:t> przestaje przysyłać żądania</a:t>
            </a:r>
          </a:p>
          <a:p>
            <a:pPr marL="514350" indent="-514350">
              <a:buAutoNum type="arabicPeriod"/>
            </a:pPr>
            <a:r>
              <a:rPr lang="pl-PL" dirty="0" err="1"/>
              <a:t>App</a:t>
            </a:r>
            <a:r>
              <a:rPr lang="pl-PL" dirty="0"/>
              <a:t> powinna się zamknąć </a:t>
            </a:r>
            <a:r>
              <a:rPr lang="pl-PL" dirty="0" err="1"/>
              <a:t>gracefully</a:t>
            </a:r>
            <a:endParaRPr lang="pl-PL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9A60B4D-DEF7-1144-A050-8C5D78495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405" y="4567929"/>
            <a:ext cx="9969190" cy="204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9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A023C-05CB-8B4A-9F23-3526B9ADE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QoS – dlaczego k8s migruje mojego poda?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30DBB-93E4-6B49-8DA0-2EDE6B99F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PL" dirty="0"/>
              <a:t>Klasy Qos:</a:t>
            </a:r>
          </a:p>
          <a:p>
            <a:r>
              <a:rPr lang="en-GB" dirty="0"/>
              <a:t>Guaranteed</a:t>
            </a:r>
          </a:p>
          <a:p>
            <a:r>
              <a:rPr lang="en-GB" dirty="0"/>
              <a:t>Burstable</a:t>
            </a:r>
          </a:p>
          <a:p>
            <a:r>
              <a:rPr lang="en-GB" dirty="0"/>
              <a:t>Best Effort</a:t>
            </a:r>
            <a:endParaRPr lang="en-P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DA9BD9-79D1-274F-869F-3A7BA25AE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6914" y="1393709"/>
            <a:ext cx="3994306" cy="522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79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High delivery performace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AAA9C-ED9E-3042-9DFF-0C2A9F6DF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96459" cy="4351338"/>
          </a:xfrm>
        </p:spPr>
        <p:txBody>
          <a:bodyPr/>
          <a:lstStyle/>
          <a:p>
            <a:r>
              <a:rPr lang="pl-PL" dirty="0"/>
              <a:t>Sukces komercyjny</a:t>
            </a:r>
          </a:p>
          <a:p>
            <a:r>
              <a:rPr lang="pl-PL" dirty="0"/>
              <a:t>…</a:t>
            </a:r>
          </a:p>
          <a:p>
            <a:r>
              <a:rPr lang="pl-PL" dirty="0"/>
              <a:t>Jak i zadowolenie pracowników</a:t>
            </a:r>
          </a:p>
          <a:p>
            <a:endParaRPr lang="pl-PL" dirty="0"/>
          </a:p>
          <a:p>
            <a:endParaRPr lang="pl-P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768880-6AE8-BB43-BB44-997DC2E97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589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319E74-4C6D-5B41-9BD4-EB86DEE21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04" t="9091" r="14220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3A023C-05CB-8B4A-9F23-3526B9ADE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0" y="1122363"/>
            <a:ext cx="5047609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Smoke test </a:t>
            </a:r>
            <a:br>
              <a:rPr lang="en-US" sz="4800" dirty="0"/>
            </a:br>
            <a:r>
              <a:rPr lang="en-US" sz="4800" dirty="0"/>
              <a:t>&amp; Readiness/Liveness probes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30DBB-93E4-6B49-8DA0-2EDE6B99F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pl-PL" sz="2000" dirty="0"/>
              <a:t>Czy mój komponent działa?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76C710-2E35-DA4F-9F34-5F4DF232E74B}"/>
              </a:ext>
            </a:extLst>
          </p:cNvPr>
          <p:cNvSpPr/>
          <p:nvPr/>
        </p:nvSpPr>
        <p:spPr>
          <a:xfrm>
            <a:off x="78059" y="501805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01279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CF75-58E8-FE46-BA50-9AE74D2F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Warto przeczytać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9FB49-199C-0E4D-8AD0-0EAFB878C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748" y="3944"/>
            <a:ext cx="3384486" cy="2538364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BEE9B29-8794-264B-98F7-10E689638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1813">
            <a:off x="173647" y="1479717"/>
            <a:ext cx="2832016" cy="407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F671CD1-D558-5F40-AD5C-E80903759014}"/>
              </a:ext>
            </a:extLst>
          </p:cNvPr>
          <p:cNvSpPr/>
          <p:nvPr/>
        </p:nvSpPr>
        <p:spPr>
          <a:xfrm>
            <a:off x="120594" y="5717066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0911E1-34BB-E74E-9FB6-2D8B9BB84398}"/>
              </a:ext>
            </a:extLst>
          </p:cNvPr>
          <p:cNvSpPr/>
          <p:nvPr/>
        </p:nvSpPr>
        <p:spPr>
          <a:xfrm>
            <a:off x="13841370" y="4539777"/>
            <a:ext cx="299812" cy="2324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/>
              <a:t>2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08B9AF4-4B18-F144-8BA4-8B71D70F0006}"/>
              </a:ext>
            </a:extLst>
          </p:cNvPr>
          <p:cNvSpPr/>
          <p:nvPr/>
        </p:nvSpPr>
        <p:spPr>
          <a:xfrm>
            <a:off x="9083570" y="4321147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>
                <a:solidFill>
                  <a:schemeClr val="tx1"/>
                </a:solidFill>
              </a:rPr>
              <a:t>3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4200ED7-4103-9444-B0FE-BA3576134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9116">
            <a:off x="6783465" y="4036811"/>
            <a:ext cx="2095557" cy="310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8C4A9DC6-604F-A44F-A830-43C52F41D5AF}"/>
              </a:ext>
            </a:extLst>
          </p:cNvPr>
          <p:cNvSpPr/>
          <p:nvPr/>
        </p:nvSpPr>
        <p:spPr>
          <a:xfrm>
            <a:off x="6932887" y="2318223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3E031-2012-CA47-8AC9-DC95BFB413B7}"/>
              </a:ext>
            </a:extLst>
          </p:cNvPr>
          <p:cNvSpPr txBox="1"/>
          <p:nvPr/>
        </p:nvSpPr>
        <p:spPr>
          <a:xfrm>
            <a:off x="1018951" y="5636089"/>
            <a:ext cx="54961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Konkretnie, zrób A, a potem B, </a:t>
            </a:r>
          </a:p>
          <a:p>
            <a:r>
              <a:rPr lang="en-PL" sz="2400" dirty="0"/>
              <a:t>ponieważ… </a:t>
            </a:r>
            <a:br>
              <a:rPr lang="en-PL" sz="2400" dirty="0"/>
            </a:br>
            <a:r>
              <a:rPr lang="en-PL" sz="2400" dirty="0"/>
              <a:t>(DevOps oznacza kulturę, a nie admina </a:t>
            </a:r>
            <a:r>
              <a:rPr lang="en-PL" sz="2400" dirty="0">
                <a:sym typeface="Wingdings" pitchFamily="2" charset="2"/>
              </a:rPr>
              <a:t> </a:t>
            </a:r>
            <a:r>
              <a:rPr lang="en-PL" sz="2400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BF936C-6962-E44F-9F1F-BD98841D862F}"/>
              </a:ext>
            </a:extLst>
          </p:cNvPr>
          <p:cNvSpPr txBox="1"/>
          <p:nvPr/>
        </p:nvSpPr>
        <p:spPr>
          <a:xfrm>
            <a:off x="7831244" y="2526851"/>
            <a:ext cx="39892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Pierwsze 4 rozdziały najwięcej </a:t>
            </a:r>
            <a:br>
              <a:rPr lang="en-PL" sz="2400" dirty="0"/>
            </a:br>
            <a:r>
              <a:rPr lang="en-PL" sz="2400" dirty="0"/>
              <a:t>wartości, szybko się czyta, </a:t>
            </a:r>
            <a:br>
              <a:rPr lang="en-PL" sz="2400" dirty="0"/>
            </a:br>
            <a:r>
              <a:rPr lang="en-PL" sz="2400" dirty="0"/>
              <a:t>reszta jak macie czas.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60462E-0692-8C4F-8D1C-36467413104A}"/>
              </a:ext>
            </a:extLst>
          </p:cNvPr>
          <p:cNvSpPr txBox="1"/>
          <p:nvPr/>
        </p:nvSpPr>
        <p:spPr>
          <a:xfrm>
            <a:off x="9253999" y="5198670"/>
            <a:ext cx="23596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Przypowieść,</a:t>
            </a:r>
            <a:br>
              <a:rPr lang="en-PL" sz="2400" dirty="0"/>
            </a:br>
            <a:r>
              <a:rPr lang="en-PL" sz="2400" dirty="0"/>
              <a:t>nie jest to prosto </a:t>
            </a:r>
          </a:p>
          <a:p>
            <a:r>
              <a:rPr lang="en-PL" sz="2400" dirty="0"/>
              <a:t>z mostu jak 1</a:t>
            </a:r>
          </a:p>
        </p:txBody>
      </p:sp>
    </p:spTree>
    <p:extLst>
      <p:ext uri="{BB962C8B-B14F-4D97-AF65-F5344CB8AC3E}">
        <p14:creationId xmlns:p14="http://schemas.microsoft.com/office/powerpoint/2010/main" val="236300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596E-9FE6-9449-AF4A-A749C3AD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Rabbit holes everywhere…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3DFAE-356A-0D44-8AE8-C2CC1AC3C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PL" sz="3600" dirty="0"/>
              <a:t>Podejście:</a:t>
            </a:r>
          </a:p>
          <a:p>
            <a:r>
              <a:rPr lang="en-PL" sz="3600" dirty="0"/>
              <a:t>Pierwsza iteracja, decyzja, dostarczamy</a:t>
            </a:r>
          </a:p>
          <a:p>
            <a:r>
              <a:rPr lang="en-PL" sz="3600" dirty="0"/>
              <a:t>Chcemy przejść jak najszybciej na cykl Patch Patch Patch</a:t>
            </a:r>
          </a:p>
          <a:p>
            <a:endParaRPr lang="en-PL" sz="3600" dirty="0"/>
          </a:p>
          <a:p>
            <a:pPr marL="0" indent="0">
              <a:buNone/>
            </a:pPr>
            <a:r>
              <a:rPr lang="en-PL" sz="3600" dirty="0"/>
              <a:t>Alternatywne spojrzenie:</a:t>
            </a:r>
          </a:p>
          <a:p>
            <a:r>
              <a:rPr lang="en-PL" sz="3600" dirty="0"/>
              <a:t>Lean v1/v2*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E79DBA-18C2-7144-8586-3CF41241F222}"/>
              </a:ext>
            </a:extLst>
          </p:cNvPr>
          <p:cNvSpPr/>
          <p:nvPr/>
        </p:nvSpPr>
        <p:spPr>
          <a:xfrm>
            <a:off x="838200" y="6176963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L" dirty="0"/>
              <a:t>* https://katemats.com/blog/lean-software-development-build-v1s-and-v2s</a:t>
            </a:r>
          </a:p>
        </p:txBody>
      </p:sp>
    </p:spTree>
    <p:extLst>
      <p:ext uri="{BB962C8B-B14F-4D97-AF65-F5344CB8AC3E}">
        <p14:creationId xmlns:p14="http://schemas.microsoft.com/office/powerpoint/2010/main" val="338941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867235-0D77-E54B-B617-38A0C71C8E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31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B72FA1-7FAA-B848-9D18-E8301E4F1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4300627"/>
            <a:ext cx="9067800" cy="1298409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you. Questions?</a:t>
            </a:r>
            <a:br>
              <a:rPr lang="en-US" dirty="0">
                <a:solidFill>
                  <a:srgbClr val="FFFFFF"/>
                </a:solidFill>
              </a:rPr>
            </a:b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435B1F-FDA0-0D44-AB19-C4A2E46D422B}"/>
              </a:ext>
            </a:extLst>
          </p:cNvPr>
          <p:cNvSpPr/>
          <p:nvPr/>
        </p:nvSpPr>
        <p:spPr>
          <a:xfrm>
            <a:off x="9559548" y="6611778"/>
            <a:ext cx="263245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/>
              <a:t>https://www.flickr.com/photos/bruno_brujah/</a:t>
            </a:r>
          </a:p>
        </p:txBody>
      </p:sp>
    </p:spTree>
    <p:extLst>
      <p:ext uri="{BB962C8B-B14F-4D97-AF65-F5344CB8AC3E}">
        <p14:creationId xmlns:p14="http://schemas.microsoft.com/office/powerpoint/2010/main" val="354889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ED969-DA99-C04B-B7B4-6B0B94E4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PL" sz="5400" b="1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146350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D6748-EA58-5642-B4E2-24D88FF16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Migracja </a:t>
            </a:r>
            <a:r>
              <a:rPr lang="en-PL"/>
              <a:t>na Kubernetes / CloudNative</a:t>
            </a:r>
            <a:endParaRPr lang="en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71E4B-9815-DC47-92AF-5931FDC3D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dirty="0"/>
              <a:t>Warto połączyć z projektem biznesowym</a:t>
            </a:r>
          </a:p>
          <a:p>
            <a:r>
              <a:rPr lang="pl-PL" dirty="0"/>
              <a:t>Pamiętać o celu: </a:t>
            </a:r>
          </a:p>
          <a:p>
            <a:pPr marL="0" indent="0">
              <a:buNone/>
            </a:pPr>
            <a:r>
              <a:rPr lang="pl-PL" dirty="0"/>
              <a:t>   – częste wydania i krótki cykl dla budowy funkcjonalności</a:t>
            </a:r>
          </a:p>
          <a:p>
            <a:pPr marL="0" indent="0">
              <a:buNone/>
            </a:pPr>
            <a:r>
              <a:rPr lang="en-PL" dirty="0"/>
              <a:t>  </a:t>
            </a:r>
            <a:r>
              <a:rPr lang="pl-PL" dirty="0"/>
              <a:t> – autonomia zespołów, </a:t>
            </a:r>
            <a:r>
              <a:rPr lang="pl-PL" dirty="0" err="1"/>
              <a:t>self</a:t>
            </a:r>
            <a:r>
              <a:rPr lang="pl-PL" dirty="0"/>
              <a:t>-service</a:t>
            </a:r>
          </a:p>
          <a:p>
            <a:pPr marL="0" indent="0">
              <a:buNone/>
            </a:pPr>
            <a:r>
              <a:rPr lang="en-PL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971736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66603-1C20-A640-8944-F5E516FA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D975A9-B3F8-2B4C-B815-E62FEAE0C07C}"/>
              </a:ext>
            </a:extLst>
          </p:cNvPr>
          <p:cNvSpPr/>
          <p:nvPr/>
        </p:nvSpPr>
        <p:spPr>
          <a:xfrm>
            <a:off x="1877122" y="6308209"/>
            <a:ext cx="8437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https://upload.wikimedia.org/wikipedia/commons/3/3a/OODA.Boyd.svg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EAF789-1CBA-894D-8FC8-80CC9E665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484" y="2027386"/>
            <a:ext cx="9652725" cy="394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5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FACF-6166-2441-B3E2-DDE5FB89E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Kubernetes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163B386A-0B04-8842-9130-0928FE271232}"/>
              </a:ext>
            </a:extLst>
          </p:cNvPr>
          <p:cNvSpPr/>
          <p:nvPr/>
        </p:nvSpPr>
        <p:spPr>
          <a:xfrm>
            <a:off x="838200" y="3090042"/>
            <a:ext cx="10515600" cy="2564524"/>
          </a:xfrm>
          <a:prstGeom prst="rightArrow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ysClr val="windowText" lastClr="000000"/>
                </a:solidFill>
              </a:rPr>
              <a:t>Proces budowy oprogramowania</a:t>
            </a:r>
          </a:p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Continuous Deployment</a:t>
            </a:r>
            <a:endParaRPr lang="en-PL" dirty="0">
              <a:solidFill>
                <a:sysClr val="windowText" lastClr="000000"/>
              </a:solidFill>
            </a:endParaRPr>
          </a:p>
        </p:txBody>
      </p:sp>
      <p:sp>
        <p:nvSpPr>
          <p:cNvPr id="13" name="Left Arrow 12">
            <a:extLst>
              <a:ext uri="{FF2B5EF4-FFF2-40B4-BE49-F238E27FC236}">
                <a16:creationId xmlns:a16="http://schemas.microsoft.com/office/drawing/2014/main" id="{A487332A-CE73-174C-AA1B-E481530D1356}"/>
              </a:ext>
            </a:extLst>
          </p:cNvPr>
          <p:cNvSpPr/>
          <p:nvPr/>
        </p:nvSpPr>
        <p:spPr>
          <a:xfrm>
            <a:off x="1219200" y="1943621"/>
            <a:ext cx="3090041" cy="91440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619CE0-E08E-5C44-B62A-1DABB7818176}"/>
              </a:ext>
            </a:extLst>
          </p:cNvPr>
          <p:cNvSpPr txBox="1"/>
          <p:nvPr/>
        </p:nvSpPr>
        <p:spPr>
          <a:xfrm>
            <a:off x="4602979" y="1939157"/>
            <a:ext cx="4980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Podejmujemy decyzję jak najwcześniej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DD5401-C8CD-7D4D-A8C5-720486E28558}"/>
              </a:ext>
            </a:extLst>
          </p:cNvPr>
          <p:cNvSpPr txBox="1"/>
          <p:nvPr/>
        </p:nvSpPr>
        <p:spPr>
          <a:xfrm>
            <a:off x="4602978" y="2379907"/>
            <a:ext cx="32658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Komponent samodzielny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C57AED-570D-3D4B-AA90-7FB77E397C4D}"/>
              </a:ext>
            </a:extLst>
          </p:cNvPr>
          <p:cNvSpPr txBox="1"/>
          <p:nvPr/>
        </p:nvSpPr>
        <p:spPr>
          <a:xfrm>
            <a:off x="383075" y="5634567"/>
            <a:ext cx="49444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Jak najwięcej szczegółów aplikacji jest </a:t>
            </a:r>
            <a:br>
              <a:rPr lang="en-PL" sz="2400" dirty="0"/>
            </a:br>
            <a:r>
              <a:rPr lang="en-PL" sz="2400" dirty="0"/>
              <a:t>przechowywana w repozytorium gita.</a:t>
            </a:r>
          </a:p>
        </p:txBody>
      </p:sp>
    </p:spTree>
    <p:extLst>
      <p:ext uri="{BB962C8B-B14F-4D97-AF65-F5344CB8AC3E}">
        <p14:creationId xmlns:p14="http://schemas.microsoft.com/office/powerpoint/2010/main" val="1832906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FACF-6166-2441-B3E2-DDE5FB89E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W jaki sposób?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163B386A-0B04-8842-9130-0928FE271232}"/>
              </a:ext>
            </a:extLst>
          </p:cNvPr>
          <p:cNvSpPr/>
          <p:nvPr/>
        </p:nvSpPr>
        <p:spPr>
          <a:xfrm>
            <a:off x="838200" y="3090042"/>
            <a:ext cx="10515600" cy="2564524"/>
          </a:xfrm>
          <a:prstGeom prst="rightArrow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ysClr val="windowText" lastClr="000000"/>
                </a:solidFill>
              </a:rPr>
              <a:t>Proces budowy oprogramowania</a:t>
            </a:r>
          </a:p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Continuous Deployment</a:t>
            </a:r>
            <a:endParaRPr lang="en-PL" dirty="0">
              <a:solidFill>
                <a:sysClr val="windowText" lastClr="0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299400-A452-F347-AA57-33F5F3897301}"/>
              </a:ext>
            </a:extLst>
          </p:cNvPr>
          <p:cNvSpPr txBox="1"/>
          <p:nvPr/>
        </p:nvSpPr>
        <p:spPr>
          <a:xfrm>
            <a:off x="2369531" y="5434870"/>
            <a:ext cx="64969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400" dirty="0"/>
              <a:t>Self-service</a:t>
            </a:r>
            <a:br>
              <a:rPr lang="en-PL" sz="2400" dirty="0"/>
            </a:br>
            <a:r>
              <a:rPr lang="en-PL" sz="2400" dirty="0"/>
              <a:t>dev, tester, op pracują w jednym repozytorium gita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FB261B6-B0B6-6449-83AB-7B3246F389BE}"/>
              </a:ext>
            </a:extLst>
          </p:cNvPr>
          <p:cNvSpPr/>
          <p:nvPr/>
        </p:nvSpPr>
        <p:spPr>
          <a:xfrm>
            <a:off x="1320074" y="5399267"/>
            <a:ext cx="898357" cy="9022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4980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1E294-41F7-BA45-9440-147C7AAFC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 Nasz Cel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7F075-9736-AA4C-BD4A-D6F718B20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PL" sz="3600" b="1" dirty="0"/>
              <a:t>Lead time</a:t>
            </a:r>
            <a:r>
              <a:rPr lang="en-PL" sz="3600" dirty="0"/>
              <a:t> – od otworzenia PR/ticketa do deploymentu</a:t>
            </a:r>
          </a:p>
          <a:p>
            <a:r>
              <a:rPr lang="en-PL" sz="3600" b="1" dirty="0"/>
              <a:t>Deployment frequency</a:t>
            </a:r>
            <a:r>
              <a:rPr lang="en-PL" sz="3600" dirty="0"/>
              <a:t> – X dziennie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43B4975-99B8-194F-B6BC-F46E1FA34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81271" y="638515"/>
            <a:ext cx="1528419" cy="148329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E2FEA9E-1BB9-ED4B-A0D8-57FC879123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81808" y="4069315"/>
            <a:ext cx="1327346" cy="197271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861C9E1-2703-554C-B1CB-0CCFBB2E3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7023" y="2336026"/>
            <a:ext cx="1876916" cy="1360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3E0044-E80C-6340-B6B8-F06B95C50097}"/>
              </a:ext>
            </a:extLst>
          </p:cNvPr>
          <p:cNvSpPr txBox="1"/>
          <p:nvPr/>
        </p:nvSpPr>
        <p:spPr>
          <a:xfrm>
            <a:off x="10379734" y="6007977"/>
            <a:ext cx="503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3600" dirty="0"/>
              <a:t>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3BF281-F753-DF4D-9E06-E692A3B7672C}"/>
              </a:ext>
            </a:extLst>
          </p:cNvPr>
          <p:cNvSpPr txBox="1"/>
          <p:nvPr/>
        </p:nvSpPr>
        <p:spPr>
          <a:xfrm>
            <a:off x="10293648" y="-57491"/>
            <a:ext cx="503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36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2824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257591"/>
          </a:xfrm>
        </p:spPr>
        <p:txBody>
          <a:bodyPr>
            <a:normAutofit/>
          </a:bodyPr>
          <a:lstStyle/>
          <a:p>
            <a:r>
              <a:rPr lang="en-US" dirty="0"/>
              <a:t>Black (Blue) Box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E06964-F960-C04E-BB64-EB590BD895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85" b="3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441191-AA59-C64F-B3CD-2C93390FFC25}"/>
              </a:ext>
            </a:extLst>
          </p:cNvPr>
          <p:cNvSpPr/>
          <p:nvPr/>
        </p:nvSpPr>
        <p:spPr>
          <a:xfrm>
            <a:off x="7154993" y="6292334"/>
            <a:ext cx="333296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en.wikipedia.org</a:t>
            </a:r>
            <a:r>
              <a:rPr lang="en-US" sz="1000" dirty="0"/>
              <a:t>/wiki/</a:t>
            </a:r>
            <a:r>
              <a:rPr lang="en-US" sz="1000" dirty="0" err="1"/>
              <a:t>File:Dr_Who</a:t>
            </a:r>
            <a:r>
              <a:rPr lang="en-US" sz="1000" dirty="0"/>
              <a:t>_(316350537).jpg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3963F07-730A-814D-BFFA-84D57FC9FE27}"/>
              </a:ext>
            </a:extLst>
          </p:cNvPr>
          <p:cNvSpPr txBox="1">
            <a:spLocks/>
          </p:cNvSpPr>
          <p:nvPr/>
        </p:nvSpPr>
        <p:spPr>
          <a:xfrm>
            <a:off x="648929" y="1886857"/>
            <a:ext cx="5127031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/>
              <a:t>Infrastruktura (prawie) niewidoczna.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2C1B8A9-918E-D647-B974-58E85EB88A8A}"/>
              </a:ext>
            </a:extLst>
          </p:cNvPr>
          <p:cNvSpPr txBox="1">
            <a:spLocks/>
          </p:cNvSpPr>
          <p:nvPr/>
        </p:nvSpPr>
        <p:spPr>
          <a:xfrm>
            <a:off x="648929" y="3563460"/>
            <a:ext cx="5127031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/>
              <a:t>Duża kontrola w rękach dewelopera.</a:t>
            </a:r>
          </a:p>
        </p:txBody>
      </p:sp>
    </p:spTree>
    <p:extLst>
      <p:ext uri="{BB962C8B-B14F-4D97-AF65-F5344CB8AC3E}">
        <p14:creationId xmlns:p14="http://schemas.microsoft.com/office/powerpoint/2010/main" val="322619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36FC-4704-7747-9B77-07A7B225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315" y="94593"/>
            <a:ext cx="4142741" cy="6668814"/>
          </a:xfrm>
        </p:spPr>
        <p:txBody>
          <a:bodyPr>
            <a:normAutofit/>
          </a:bodyPr>
          <a:lstStyle/>
          <a:p>
            <a:pPr algn="ctr"/>
            <a:r>
              <a:rPr lang="pl-PL" dirty="0"/>
              <a:t>Wspólny język</a:t>
            </a:r>
            <a:br>
              <a:rPr lang="pl-PL" dirty="0"/>
            </a:br>
            <a:r>
              <a:rPr lang="pl-PL" dirty="0"/>
              <a:t>dla</a:t>
            </a:r>
            <a:br>
              <a:rPr lang="pl-PL" dirty="0"/>
            </a:br>
            <a:r>
              <a:rPr lang="pl-PL" dirty="0" err="1"/>
              <a:t>deploymentu</a:t>
            </a:r>
            <a:br>
              <a:rPr lang="pl-PL" dirty="0"/>
            </a:br>
            <a:r>
              <a:rPr lang="pl-PL" dirty="0"/>
              <a:t>aplikacji</a:t>
            </a:r>
            <a:br>
              <a:rPr lang="pl-PL" dirty="0"/>
            </a:br>
            <a:endParaRPr lang="pl-PL" dirty="0"/>
          </a:p>
        </p:txBody>
      </p:sp>
      <p:pic>
        <p:nvPicPr>
          <p:cNvPr id="18" name="Picture 7">
            <a:extLst>
              <a:ext uri="{FF2B5EF4-FFF2-40B4-BE49-F238E27FC236}">
                <a16:creationId xmlns:a16="http://schemas.microsoft.com/office/drawing/2014/main" id="{E058213F-1B18-9249-860B-3A4DF41AC1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5" r="14575"/>
          <a:stretch/>
        </p:blipFill>
        <p:spPr>
          <a:xfrm>
            <a:off x="4639056" y="3048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9934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C59F-D281-8E49-AA25-0E9CC4E42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The way of Kubernetes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45365-E00D-1D4C-9482-55AD0B2245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" r="21104" b="-2"/>
          <a:stretch/>
        </p:blipFill>
        <p:spPr>
          <a:xfrm>
            <a:off x="828772" y="1904281"/>
            <a:ext cx="5074070" cy="427268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F71-8B67-104A-90A5-966AEE9E6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1825625"/>
            <a:ext cx="5015484" cy="4351338"/>
          </a:xfrm>
        </p:spPr>
        <p:txBody>
          <a:bodyPr>
            <a:normAutofit/>
          </a:bodyPr>
          <a:lstStyle/>
          <a:p>
            <a:r>
              <a:rPr lang="pl-PL" sz="3600" dirty="0"/>
              <a:t>W iteracjach</a:t>
            </a:r>
          </a:p>
          <a:p>
            <a:r>
              <a:rPr lang="en-US" sz="3600" dirty="0"/>
              <a:t>Learn-as-you-go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37ACEA-3130-F649-A6AF-1C3264E2DBF4}"/>
              </a:ext>
            </a:extLst>
          </p:cNvPr>
          <p:cNvSpPr/>
          <p:nvPr/>
        </p:nvSpPr>
        <p:spPr>
          <a:xfrm>
            <a:off x="838200" y="6144334"/>
            <a:ext cx="263245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www.flickr.com</a:t>
            </a:r>
            <a:r>
              <a:rPr lang="en-US" sz="1000" dirty="0"/>
              <a:t>/photos/</a:t>
            </a:r>
            <a:r>
              <a:rPr lang="en-US" sz="1000" dirty="0" err="1"/>
              <a:t>bruno_brujah</a:t>
            </a:r>
            <a:r>
              <a:rPr lang="en-US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9441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CDAC-5E43-3546-97D7-A2AAD966E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Docker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3E0E7B-5A79-B04C-B838-E0D05A544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0954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PL" dirty="0"/>
              <a:t>Skorzystaj z linterów dla Dockera, np., hadolint</a:t>
            </a:r>
          </a:p>
          <a:p>
            <a:pPr marL="514350" indent="-514350">
              <a:buAutoNum type="arabicPeriod"/>
            </a:pPr>
            <a:r>
              <a:rPr lang="en-PL" dirty="0"/>
              <a:t>Dbaj o rozmiar obrazu: .dockerignore, budowanie multi-stage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82E8D4-BCDC-794C-A612-BA0089E2C9A3}"/>
              </a:ext>
            </a:extLst>
          </p:cNvPr>
          <p:cNvSpPr txBox="1"/>
          <p:nvPr/>
        </p:nvSpPr>
        <p:spPr>
          <a:xfrm>
            <a:off x="1277006" y="3221422"/>
            <a:ext cx="96379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/>
              <a:t>RUN apt-get -y update \</a:t>
            </a:r>
          </a:p>
          <a:p>
            <a:r>
              <a:rPr lang="en-PL" sz="2800" dirty="0"/>
              <a:t>         &amp;&amp; apt-get install –y vim –no-install-recommended \</a:t>
            </a:r>
          </a:p>
          <a:p>
            <a:r>
              <a:rPr lang="en-PL" sz="2800" dirty="0"/>
              <a:t>         &amp;&amp; rm –rf /var/lib/apt/lists/*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7870CF4-0DF9-C742-8D50-0C7958122A8A}"/>
              </a:ext>
            </a:extLst>
          </p:cNvPr>
          <p:cNvSpPr txBox="1">
            <a:spLocks/>
          </p:cNvSpPr>
          <p:nvPr/>
        </p:nvSpPr>
        <p:spPr>
          <a:xfrm>
            <a:off x="838200" y="5185954"/>
            <a:ext cx="10515600" cy="18109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dirty="0"/>
              <a:t>3. Nie zostawiaj sekretów w </a:t>
            </a:r>
            <a:r>
              <a:rPr lang="pl-PL" dirty="0" err="1"/>
              <a:t>Dockerze</a:t>
            </a:r>
            <a:r>
              <a:rPr lang="pl-PL" dirty="0"/>
              <a:t>, wykorzystaj --</a:t>
            </a:r>
            <a:r>
              <a:rPr lang="pl-PL" dirty="0" err="1"/>
              <a:t>build-arg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     i montowanie sekretów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E26325E-3D72-CB4C-A7A7-27E0E851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093" y="-204217"/>
            <a:ext cx="2455801" cy="2455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145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8AE45-3B88-A14D-ADA8-C24584DC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Jak generować manifest Kubernetesa?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78558-8E4B-4645-B7EF-3AA4BFE77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19042" cy="4351338"/>
          </a:xfrm>
        </p:spPr>
        <p:txBody>
          <a:bodyPr/>
          <a:lstStyle/>
          <a:p>
            <a:pPr marL="0" indent="0">
              <a:buNone/>
            </a:pPr>
            <a:r>
              <a:rPr lang="pl-PL" dirty="0"/>
              <a:t>V1: </a:t>
            </a:r>
          </a:p>
          <a:p>
            <a:pPr marL="514350" indent="-514350">
              <a:buAutoNum type="arabicPeriod"/>
            </a:pPr>
            <a:r>
              <a:rPr lang="pl-PL" dirty="0" err="1"/>
              <a:t>Helm</a:t>
            </a:r>
            <a:r>
              <a:rPr lang="pl-PL" dirty="0"/>
              <a:t> jako proste narzędzie do </a:t>
            </a:r>
            <a:r>
              <a:rPr lang="pl-PL" dirty="0" err="1"/>
              <a:t>template-owania</a:t>
            </a:r>
            <a:endParaRPr lang="pl-PL" dirty="0"/>
          </a:p>
          <a:p>
            <a:pPr marL="514350" indent="-514350">
              <a:buAutoNum type="arabicPeriod"/>
            </a:pPr>
            <a:r>
              <a:rPr lang="pl-PL" dirty="0"/>
              <a:t>Aplikacja </a:t>
            </a:r>
            <a:r>
              <a:rPr lang="pl-PL" dirty="0" err="1"/>
              <a:t>Kubernetes</a:t>
            </a:r>
            <a:r>
              <a:rPr lang="pl-PL" dirty="0"/>
              <a:t> Deployment i Service z pomocą </a:t>
            </a:r>
            <a:r>
              <a:rPr lang="pl-PL" dirty="0" err="1"/>
              <a:t>pipeline</a:t>
            </a:r>
            <a:r>
              <a:rPr lang="pl-PL" dirty="0"/>
              <a:t>-u</a:t>
            </a:r>
          </a:p>
          <a:p>
            <a:pPr marL="514350" indent="-514350">
              <a:buAutoNum type="arabicPeriod"/>
            </a:pPr>
            <a:r>
              <a:rPr lang="pl-PL" dirty="0" err="1"/>
              <a:t>Secrety</a:t>
            </a:r>
            <a:r>
              <a:rPr lang="pl-PL" dirty="0"/>
              <a:t> manualnie oraz niektóre </a:t>
            </a:r>
            <a:r>
              <a:rPr lang="pl-PL" dirty="0" err="1"/>
              <a:t>ConfigMapy</a:t>
            </a:r>
            <a:endParaRPr lang="pl-PL" dirty="0"/>
          </a:p>
          <a:p>
            <a:endParaRPr lang="pl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51081B-E76F-5E40-B809-A28AF43F9BC6}"/>
              </a:ext>
            </a:extLst>
          </p:cNvPr>
          <p:cNvSpPr txBox="1"/>
          <p:nvPr/>
        </p:nvSpPr>
        <p:spPr>
          <a:xfrm>
            <a:off x="7601607" y="1944414"/>
            <a:ext cx="375219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deployment_v1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templates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configmap.yaml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deployment.yaml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│   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service.yaml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values_dev.yaml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├──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values_prod.yaml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└──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values_staging.yaml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12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859</TotalTime>
  <Words>1496</Words>
  <Application>Microsoft Macintosh PowerPoint</Application>
  <PresentationFormat>Widescreen</PresentationFormat>
  <Paragraphs>303</Paragraphs>
  <Slides>38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Courier New</vt:lpstr>
      <vt:lpstr>Office Theme</vt:lpstr>
      <vt:lpstr>Co każdy programista powinien wiedzieć budując serwis dla Kubernetesa?</vt:lpstr>
      <vt:lpstr>High delivery performace</vt:lpstr>
      <vt:lpstr>High delivery performace</vt:lpstr>
      <vt:lpstr> Nasz Cel</vt:lpstr>
      <vt:lpstr>Black (Blue) Box</vt:lpstr>
      <vt:lpstr>Wspólny język dla deploymentu aplikacji </vt:lpstr>
      <vt:lpstr>The way of Kubernetes</vt:lpstr>
      <vt:lpstr>Docker</vt:lpstr>
      <vt:lpstr>Jak generować manifest Kubernetesa?</vt:lpstr>
      <vt:lpstr>Jak generować manifest Kubernetesa?</vt:lpstr>
      <vt:lpstr>Jak generować manifest Kubernetesa?</vt:lpstr>
      <vt:lpstr>Konwencje a potem narzędzia</vt:lpstr>
      <vt:lpstr>Konwencje a potem narzędzia</vt:lpstr>
      <vt:lpstr>V1.5 Codility</vt:lpstr>
      <vt:lpstr>V1.5 Codility</vt:lpstr>
      <vt:lpstr>V1.7 Codility</vt:lpstr>
      <vt:lpstr>V1.7+ Codility – więcej self service</vt:lpstr>
      <vt:lpstr>No free lunch - application way smarter (12factorapps, metrics, coordination …)</vt:lpstr>
      <vt:lpstr>12 factor apps</vt:lpstr>
      <vt:lpstr>12 factor apps</vt:lpstr>
      <vt:lpstr>Observability</vt:lpstr>
      <vt:lpstr>Observability - monitoring</vt:lpstr>
      <vt:lpstr>Observability - monitoring</vt:lpstr>
      <vt:lpstr>Observability - logging</vt:lpstr>
      <vt:lpstr>Współpraca z K8S</vt:lpstr>
      <vt:lpstr>Współpraca z K8S</vt:lpstr>
      <vt:lpstr>Współpraca z K8S</vt:lpstr>
      <vt:lpstr>Zamykanie aplikacji przez K8S</vt:lpstr>
      <vt:lpstr>QoS – dlaczego k8s migruje mojego poda?</vt:lpstr>
      <vt:lpstr>Smoke test  &amp; Readiness/Liveness probes</vt:lpstr>
      <vt:lpstr>Warto przeczytać</vt:lpstr>
      <vt:lpstr>Rabbit holes everywhere…</vt:lpstr>
      <vt:lpstr>Thank you. Questions? </vt:lpstr>
      <vt:lpstr>Backup</vt:lpstr>
      <vt:lpstr>Migracja na Kubernetes / CloudNative</vt:lpstr>
      <vt:lpstr>OODA</vt:lpstr>
      <vt:lpstr>Kubernetes</vt:lpstr>
      <vt:lpstr>W jaki sposób?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420</cp:revision>
  <dcterms:created xsi:type="dcterms:W3CDTF">2021-05-16T20:00:34Z</dcterms:created>
  <dcterms:modified xsi:type="dcterms:W3CDTF">2021-05-24T16:23:07Z</dcterms:modified>
</cp:coreProperties>
</file>

<file path=docProps/thumbnail.jpeg>
</file>